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ink/ink4.xml" ContentType="application/inkml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56" r:id="rId2"/>
    <p:sldId id="260" r:id="rId3"/>
    <p:sldId id="271" r:id="rId4"/>
    <p:sldId id="274" r:id="rId5"/>
    <p:sldId id="275" r:id="rId6"/>
    <p:sldId id="277" r:id="rId7"/>
    <p:sldId id="296" r:id="rId8"/>
    <p:sldId id="310" r:id="rId9"/>
    <p:sldId id="309" r:id="rId10"/>
    <p:sldId id="332" r:id="rId11"/>
    <p:sldId id="336" r:id="rId12"/>
    <p:sldId id="337" r:id="rId13"/>
  </p:sldIdLst>
  <p:sldSz cx="24384000" cy="13716000"/>
  <p:notesSz cx="6858000" cy="9144000"/>
  <p:custDataLst>
    <p:tags r:id="rId1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8" userDrawn="1">
          <p15:clr>
            <a:srgbClr val="A4A3A4"/>
          </p15:clr>
        </p15:guide>
        <p15:guide id="2" pos="7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F105"/>
    <a:srgbClr val="FFBF4B"/>
    <a:srgbClr val="FFAD19"/>
    <a:srgbClr val="73C6E7"/>
    <a:srgbClr val="3EB0DE"/>
    <a:srgbClr val="1E83AD"/>
    <a:srgbClr val="B1CDEA"/>
    <a:srgbClr val="596F28"/>
    <a:srgbClr val="A6312E"/>
    <a:srgbClr val="FF8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374" autoAdjust="0"/>
  </p:normalViewPr>
  <p:slideViewPr>
    <p:cSldViewPr>
      <p:cViewPr varScale="1">
        <p:scale>
          <a:sx n="41" d="100"/>
          <a:sy n="41" d="100"/>
        </p:scale>
        <p:origin x="192" y="38"/>
      </p:cViewPr>
      <p:guideLst>
        <p:guide orient="horz" pos="4368"/>
        <p:guide pos="77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20-08-29T06:59:43.4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21704 12998 0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20-08-29T06:59:43.4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21704 12998 0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20-08-29T06:59:43.4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21704 12998 0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20-08-29T06:59:43.4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21704 12998 0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6.62116" units="1/cm"/>
          <inkml:channelProperty channel="Y" name="resolution" value="46.54546" units="1/cm"/>
          <inkml:channelProperty channel="T" name="resolution" value="1" units="1/dev"/>
        </inkml:channelProperties>
      </inkml:inkSource>
      <inkml:timestamp xml:id="ts0" timeString="2020-08-29T06:59:43.44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21704 12998 0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18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34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71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6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6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07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3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0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37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5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2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6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4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4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15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08F8F0-F5D4-42E0-80C4-1B49809BD6B1}"/>
              </a:ext>
            </a:extLst>
          </p:cNvPr>
          <p:cNvGrpSpPr/>
          <p:nvPr userDrawn="1"/>
        </p:nvGrpSpPr>
        <p:grpSpPr>
          <a:xfrm>
            <a:off x="19978" y="48582"/>
            <a:ext cx="24387578" cy="1757789"/>
            <a:chOff x="19978" y="48582"/>
            <a:chExt cx="24387578" cy="175778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82E9904-E3CC-4FB9-BD9E-6B19AFFDBDFE}"/>
                </a:ext>
              </a:extLst>
            </p:cNvPr>
            <p:cNvGrpSpPr/>
            <p:nvPr userDrawn="1"/>
          </p:nvGrpSpPr>
          <p:grpSpPr>
            <a:xfrm>
              <a:off x="1413348" y="228600"/>
              <a:ext cx="21159269" cy="1277470"/>
              <a:chOff x="1517851" y="228600"/>
              <a:chExt cx="21159269" cy="1277470"/>
            </a:xfrm>
          </p:grpSpPr>
          <p:sp>
            <p:nvSpPr>
              <p:cNvPr id="12" name="Rounded Rectangle 12">
                <a:extLst>
                  <a:ext uri="{FF2B5EF4-FFF2-40B4-BE49-F238E27FC236}">
                    <a16:creationId xmlns:a16="http://schemas.microsoft.com/office/drawing/2014/main" id="{1D7921FB-F4EE-4EEE-A562-922979FE430E}"/>
                  </a:ext>
                </a:extLst>
              </p:cNvPr>
              <p:cNvSpPr/>
              <p:nvPr userDrawn="1"/>
            </p:nvSpPr>
            <p:spPr>
              <a:xfrm>
                <a:off x="8408048" y="228600"/>
                <a:ext cx="14269072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Rounded Rectangle 11">
                <a:extLst>
                  <a:ext uri="{FF2B5EF4-FFF2-40B4-BE49-F238E27FC236}">
                    <a16:creationId xmlns:a16="http://schemas.microsoft.com/office/drawing/2014/main" id="{408BC535-FC79-4A64-B077-32550478D56E}"/>
                  </a:ext>
                </a:extLst>
              </p:cNvPr>
              <p:cNvSpPr/>
              <p:nvPr userDrawn="1"/>
            </p:nvSpPr>
            <p:spPr>
              <a:xfrm>
                <a:off x="5300438" y="228600"/>
                <a:ext cx="3167015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Rounded Rectangle 10">
                <a:extLst>
                  <a:ext uri="{FF2B5EF4-FFF2-40B4-BE49-F238E27FC236}">
                    <a16:creationId xmlns:a16="http://schemas.microsoft.com/office/drawing/2014/main" id="{7260BE6E-88AD-483E-BFD6-0BEAFF6B4DD0}"/>
                  </a:ext>
                </a:extLst>
              </p:cNvPr>
              <p:cNvSpPr/>
              <p:nvPr userDrawn="1"/>
            </p:nvSpPr>
            <p:spPr>
              <a:xfrm>
                <a:off x="3300188" y="228600"/>
                <a:ext cx="1995711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Rounded Rectangle 2">
                <a:extLst>
                  <a:ext uri="{FF2B5EF4-FFF2-40B4-BE49-F238E27FC236}">
                    <a16:creationId xmlns:a16="http://schemas.microsoft.com/office/drawing/2014/main" id="{A06D7FE0-E3A7-476F-AA40-DBD2EF705DD0}"/>
                  </a:ext>
                </a:extLst>
              </p:cNvPr>
              <p:cNvSpPr/>
              <p:nvPr userDrawn="1"/>
            </p:nvSpPr>
            <p:spPr>
              <a:xfrm>
                <a:off x="1680939" y="228600"/>
                <a:ext cx="1579844" cy="1277470"/>
              </a:xfrm>
              <a:prstGeom prst="roundRect">
                <a:avLst/>
              </a:prstGeom>
              <a:solidFill>
                <a:srgbClr val="FFBF4B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TextBox 10">
                <a:extLst>
                  <a:ext uri="{FF2B5EF4-FFF2-40B4-BE49-F238E27FC236}">
                    <a16:creationId xmlns:a16="http://schemas.microsoft.com/office/drawing/2014/main" id="{565ECD60-3977-4EC6-9E35-E91A06704C0F}"/>
                  </a:ext>
                </a:extLst>
              </p:cNvPr>
              <p:cNvSpPr txBox="1"/>
              <p:nvPr userDrawn="1"/>
            </p:nvSpPr>
            <p:spPr>
              <a:xfrm>
                <a:off x="3530641" y="336411"/>
                <a:ext cx="14660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TOÁN </a:t>
                </a:r>
              </a:p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6ECCF654-D4EE-416A-A61A-6125E0300069}"/>
                  </a:ext>
                </a:extLst>
              </p:cNvPr>
              <p:cNvSpPr txBox="1"/>
              <p:nvPr userDrawn="1"/>
            </p:nvSpPr>
            <p:spPr>
              <a:xfrm>
                <a:off x="5284423" y="357709"/>
                <a:ext cx="31068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035019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7003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10505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140066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175083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6210102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7245118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8280135" algn="l" defTabSz="2070033" rtl="0" eaLnBrk="1" latinLnBrk="0" hangingPunct="1"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vi-VN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MINH HỌA</a:t>
                </a:r>
              </a:p>
              <a:p>
                <a:pPr algn="ctr"/>
                <a:r>
                  <a:rPr lang="en-US" sz="3200" b="1" baseline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31/03/2021</a:t>
                </a:r>
                <a:endPara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59F268-09EC-418D-B2D1-91D952B0575A}"/>
                  </a:ext>
                </a:extLst>
              </p:cNvPr>
              <p:cNvSpPr txBox="1"/>
              <p:nvPr userDrawn="1"/>
            </p:nvSpPr>
            <p:spPr>
              <a:xfrm>
                <a:off x="1819417" y="386105"/>
                <a:ext cx="1308016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>
                <a:defPPr>
                  <a:defRPr lang="en-US"/>
                </a:defPPr>
                <a:lvl1pPr algn="ctr">
                  <a:spcBef>
                    <a:spcPts val="1200"/>
                  </a:spcBef>
                  <a:defRPr sz="2400">
                    <a:solidFill>
                      <a:schemeClr val="bg1"/>
                    </a:solidFill>
                    <a:latin typeface="AvantGarde-Demi" pitchFamily="18" charset="0"/>
                    <a:ea typeface="AvantGarde-Demi" pitchFamily="18" charset="0"/>
                    <a:cs typeface="AvantGarde-Demi" pitchFamily="18" charset="0"/>
                  </a:defRPr>
                </a:lvl1pPr>
              </a:lstStyle>
              <a:p>
                <a:pPr lvl="0"/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ÔN THI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A58D69-A07A-4A88-8111-8D8377ED4D07}"/>
                  </a:ext>
                </a:extLst>
              </p:cNvPr>
              <p:cNvSpPr txBox="1"/>
              <p:nvPr userDrawn="1"/>
            </p:nvSpPr>
            <p:spPr>
              <a:xfrm>
                <a:off x="1517851" y="881405"/>
                <a:ext cx="1911150" cy="461620"/>
              </a:xfrm>
              <a:prstGeom prst="rect">
                <a:avLst/>
              </a:prstGeom>
              <a:noFill/>
            </p:spPr>
            <p:txBody>
              <a:bodyPr wrap="square" lIns="91395" tIns="45698" rIns="91395" bIns="45698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US" sz="2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AvantGarde-Demi" pitchFamily="18" charset="0"/>
                    <a:cs typeface="Times New Roman" panose="02020603050405020304" pitchFamily="18" charset="0"/>
                  </a:rPr>
                  <a:t>THPT QG</a:t>
                </a:r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6CC7F0-5C35-4993-82BE-7B158A200A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9978" y="48582"/>
              <a:ext cx="24250811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6061BF-3DD6-4521-B088-7A2DFCEAD5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62552" y="161365"/>
              <a:ext cx="1645004" cy="164500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BF5F3E-8DED-440B-9BC5-EE61F53ADC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29" y="179465"/>
              <a:ext cx="1371332" cy="1371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97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51.png"/><Relationship Id="rId10" Type="http://schemas.openxmlformats.org/officeDocument/2006/relationships/image" Target="../media/image44.png"/><Relationship Id="rId4" Type="http://schemas.openxmlformats.org/officeDocument/2006/relationships/image" Target="../media/image50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openxmlformats.org/officeDocument/2006/relationships/image" Target="../media/image54.png"/><Relationship Id="rId10" Type="http://schemas.openxmlformats.org/officeDocument/2006/relationships/image" Target="../media/image45.emf"/><Relationship Id="rId4" Type="http://schemas.openxmlformats.org/officeDocument/2006/relationships/image" Target="../media/image53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8.png"/><Relationship Id="rId7" Type="http://schemas.openxmlformats.org/officeDocument/2006/relationships/image" Target="../media/image56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0.png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0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20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9.emf"/><Relationship Id="rId15" Type="http://schemas.openxmlformats.org/officeDocument/2006/relationships/image" Target="../media/image14.png"/><Relationship Id="rId10" Type="http://schemas.openxmlformats.org/officeDocument/2006/relationships/image" Target="../media/image10.emf"/><Relationship Id="rId9" Type="http://schemas.openxmlformats.org/officeDocument/2006/relationships/image" Target="../media/image140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5.jpeg"/><Relationship Id="rId11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31.pn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3.wmf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8.png"/><Relationship Id="rId5" Type="http://schemas.openxmlformats.org/officeDocument/2006/relationships/image" Target="../media/image22.png"/><Relationship Id="rId10" Type="http://schemas.openxmlformats.org/officeDocument/2006/relationships/image" Target="../media/image37.png"/><Relationship Id="rId4" Type="http://schemas.openxmlformats.org/officeDocument/2006/relationships/image" Target="../media/image15.jpe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wmf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3.png"/><Relationship Id="rId5" Type="http://schemas.openxmlformats.org/officeDocument/2006/relationships/image" Target="../media/image22.png"/><Relationship Id="rId10" Type="http://schemas.openxmlformats.org/officeDocument/2006/relationships/image" Target="../media/image42.png"/><Relationship Id="rId4" Type="http://schemas.openxmlformats.org/officeDocument/2006/relationships/image" Target="../media/image15.jpe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wmf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8.png"/><Relationship Id="rId5" Type="http://schemas.openxmlformats.org/officeDocument/2006/relationships/image" Target="../media/image22.png"/><Relationship Id="rId10" Type="http://schemas.openxmlformats.org/officeDocument/2006/relationships/image" Target="../media/image390.png"/><Relationship Id="rId4" Type="http://schemas.openxmlformats.org/officeDocument/2006/relationships/image" Target="../media/image15.jpe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314" y="-9525"/>
            <a:ext cx="24931521" cy="16016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14282" y="3168672"/>
            <a:ext cx="10522372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5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ÔN THI THPT QUỐC GIA 2021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59472" y="4070467"/>
            <a:ext cx="13829832" cy="11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 – PPT TIVI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77ECD4-C766-495A-B980-3930EC3B264F}"/>
              </a:ext>
            </a:extLst>
          </p:cNvPr>
          <p:cNvGrpSpPr/>
          <p:nvPr/>
        </p:nvGrpSpPr>
        <p:grpSpPr>
          <a:xfrm>
            <a:off x="4172698" y="6389248"/>
            <a:ext cx="17221200" cy="6031352"/>
            <a:chOff x="4172698" y="6389248"/>
            <a:chExt cx="17221200" cy="6031352"/>
          </a:xfrm>
        </p:grpSpPr>
        <p:sp>
          <p:nvSpPr>
            <p:cNvPr id="16" name="Rounded Rectangle 15"/>
            <p:cNvSpPr/>
            <p:nvPr/>
          </p:nvSpPr>
          <p:spPr>
            <a:xfrm>
              <a:off x="4172698" y="7143255"/>
              <a:ext cx="17221200" cy="5277345"/>
            </a:xfrm>
            <a:prstGeom prst="roundRect">
              <a:avLst>
                <a:gd name="adj" fmla="val 4570"/>
              </a:avLst>
            </a:prstGeom>
            <a:noFill/>
            <a:ln>
              <a:solidFill>
                <a:srgbClr val="135F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818914" y="6848426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84327" y="6389248"/>
              <a:ext cx="13522873" cy="12002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72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PHÁT TRIỂN ĐỀ </a:t>
              </a:r>
              <a:r>
                <a:rPr lang="en-US" sz="72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THAM KHẢO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EE265E-01BE-48A9-9B1E-4EFB3FF94209}"/>
                </a:ext>
              </a:extLst>
            </p:cNvPr>
            <p:cNvSpPr txBox="1"/>
            <p:nvPr/>
          </p:nvSpPr>
          <p:spPr>
            <a:xfrm>
              <a:off x="4336089" y="8103748"/>
              <a:ext cx="16452072" cy="9232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(CỦA </a:t>
              </a:r>
              <a:r>
                <a:rPr lang="en-US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BỘ GIÁO DỤC BAN HÀNH NGÀY 31-03-2021</a:t>
              </a:r>
              <a:r>
                <a:rPr lang="vi-VN" sz="54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)</a:t>
              </a:r>
              <a:endPara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3298" y="48441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4805" y="645118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3183" cy="432796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29108D-C233-48C4-859D-ADE71C4C1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798" y="-68812"/>
            <a:ext cx="4526512" cy="4526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3AEFBE-D9E9-4D8F-90ED-BD8EB85094CF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2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691AFEA-E7B5-40F0-AA29-0B28444AC37A}"/>
              </a:ext>
            </a:extLst>
          </p:cNvPr>
          <p:cNvGrpSpPr/>
          <p:nvPr/>
        </p:nvGrpSpPr>
        <p:grpSpPr>
          <a:xfrm>
            <a:off x="279182" y="5729417"/>
            <a:ext cx="23556178" cy="1628835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A267C7D-FE9A-4D71-B382-AE2B1359DF5E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A29DFD6-FE6A-4805-BED1-079A84572AB2}"/>
                </a:ext>
              </a:extLst>
            </p:cNvPr>
            <p:cNvSpPr/>
            <p:nvPr/>
          </p:nvSpPr>
          <p:spPr>
            <a:xfrm>
              <a:off x="3247742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2C64F4-5C10-4CB6-B2AD-006BA6C0A422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FD3515E-450E-4CA1-B752-47279079F23A}"/>
                </a:ext>
              </a:extLst>
            </p:cNvPr>
            <p:cNvSpPr/>
            <p:nvPr/>
          </p:nvSpPr>
          <p:spPr>
            <a:xfrm>
              <a:off x="241306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D346EBD-C476-4962-9C98-8195DC0CD91B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E7B0E5C-1B7E-4614-B3D9-9CE79327D104}"/>
                </a:ext>
              </a:extLst>
            </p:cNvPr>
            <p:cNvSpPr/>
            <p:nvPr/>
          </p:nvSpPr>
          <p:spPr>
            <a:xfrm>
              <a:off x="6254178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D12E38-8D0B-4AB3-9AE9-026FE8BA39D7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3121BBE-6EC0-42A9-BF95-6B1733FF7F1F}"/>
                </a:ext>
              </a:extLst>
            </p:cNvPr>
            <p:cNvSpPr/>
            <p:nvPr/>
          </p:nvSpPr>
          <p:spPr>
            <a:xfrm>
              <a:off x="9260615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EBE8DBDC-2A00-435E-A211-94F825B83EBE}"/>
              </a:ext>
            </a:extLst>
          </p:cNvPr>
          <p:cNvSpPr/>
          <p:nvPr/>
        </p:nvSpPr>
        <p:spPr>
          <a:xfrm>
            <a:off x="270683" y="8290484"/>
            <a:ext cx="23989936" cy="4824810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9714" algn="just" defTabSz="1828617">
              <a:lnSpc>
                <a:spcPct val="115000"/>
              </a:lnSpc>
              <a:spcAft>
                <a:spcPts val="1600"/>
              </a:spcAft>
              <a:tabLst>
                <a:tab pos="1259714" algn="l"/>
                <a:tab pos="7198910" algn="l"/>
                <a:tab pos="10078982" algn="l"/>
              </a:tabLst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57124" y="2730688"/>
            <a:ext cx="23833975" cy="2620774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617"/>
            <a:endParaRPr lang="en-US" sz="1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49F73E-2D3B-437D-9E52-D383757E7A5E}"/>
                  </a:ext>
                </a:extLst>
              </p:cNvPr>
              <p:cNvSpPr txBox="1"/>
              <p:nvPr/>
            </p:nvSpPr>
            <p:spPr>
              <a:xfrm>
                <a:off x="1226201" y="2509267"/>
                <a:ext cx="22946872" cy="4738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FF"/>
                  </a:buClr>
                </a:pP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𝑽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</a:p>
              <a:p>
                <a:pPr algn="just">
                  <a:lnSpc>
                    <a:spcPct val="150000"/>
                  </a:lnSpc>
                  <a:buClr>
                    <a:srgbClr val="0000FF"/>
                  </a:buClr>
                </a:pP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857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8587" algn="l"/>
                    <a:tab pos="5303308" algn="l"/>
                    <a:tab pos="10103428" algn="l"/>
                    <a:tab pos="14582905" algn="l"/>
                  </a:tabLst>
                </a:pP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𝑽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𝑽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𝑽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𝑽</m:t>
                    </m:r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49F73E-2D3B-437D-9E52-D383757E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01" y="2509267"/>
                <a:ext cx="22946872" cy="4738220"/>
              </a:xfrm>
              <a:prstGeom prst="rect">
                <a:avLst/>
              </a:prstGeom>
              <a:blipFill>
                <a:blip r:embed="rId4"/>
                <a:stretch>
                  <a:fillRect l="-1196" r="-1222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B0C80A2-6DD2-4E74-ADAF-5CA92C1C6B13}"/>
                  </a:ext>
                </a:extLst>
              </p:cNvPr>
              <p:cNvSpPr txBox="1"/>
              <p:nvPr/>
            </p:nvSpPr>
            <p:spPr>
              <a:xfrm>
                <a:off x="426644" y="8804079"/>
                <a:ext cx="18319107" cy="4265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857" algn="just">
                  <a:lnSpc>
                    <a:spcPct val="150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𝑺𝑫𝑶</m:t>
                        </m:r>
                      </m:e>
                    </m:acc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857" algn="just">
                  <a:lnSpc>
                    <a:spcPct val="150000"/>
                  </a:lnSpc>
                  <a:tabLst>
                    <a:tab pos="629857" algn="l"/>
                    <a:tab pos="3599455" algn="l"/>
                    <a:tab pos="5039491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𝑺𝑩𝑫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𝑺𝑶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𝑩𝑫</m:t>
                    </m:r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857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857" algn="l"/>
                    <a:tab pos="3599455" algn="l"/>
                    <a:tab pos="5039491" algn="l"/>
                  </a:tabLst>
                </a:pPr>
                <a:r>
                  <a:rPr 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𝑺𝑶</m:t>
                    </m:r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B0C80A2-6DD2-4E74-ADAF-5CA92C1C6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44" y="8804079"/>
                <a:ext cx="18319107" cy="4265207"/>
              </a:xfrm>
              <a:prstGeom prst="rect">
                <a:avLst/>
              </a:prstGeom>
              <a:blipFill>
                <a:blip r:embed="rId5"/>
                <a:stretch>
                  <a:fillRect b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20">
            <a:extLst>
              <a:ext uri="{FF2B5EF4-FFF2-40B4-BE49-F238E27FC236}">
                <a16:creationId xmlns:a16="http://schemas.microsoft.com/office/drawing/2014/main" id="{47731DEC-0CED-4E49-93E7-F8AE58301D9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410092" y="6744397"/>
            <a:ext cx="869627" cy="2996016"/>
          </a:xfrm>
          <a:prstGeom prst="round1Rect">
            <a:avLst/>
          </a:prstGeom>
          <a:solidFill>
            <a:schemeClr val="bg1"/>
          </a:solidFill>
          <a:ln w="57150">
            <a:solidFill>
              <a:srgbClr val="66003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1828617"/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D9952A-4EC6-4B5F-9128-25A3BDF46FC6}"/>
              </a:ext>
            </a:extLst>
          </p:cNvPr>
          <p:cNvSpPr txBox="1"/>
          <p:nvPr/>
        </p:nvSpPr>
        <p:spPr>
          <a:xfrm>
            <a:off x="1266091" y="7872211"/>
            <a:ext cx="2872466" cy="80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617"/>
            <a:r>
              <a:rPr lang="vi-VN" sz="4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E523EB-34A1-4639-90D4-5F951FEF55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270683" y="7745351"/>
            <a:ext cx="1058810" cy="1132878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>
            <a:solidFill>
              <a:srgbClr val="6600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AB1D441C-6107-4F97-B776-2C37CF312F25}"/>
              </a:ext>
            </a:extLst>
          </p:cNvPr>
          <p:cNvGrpSpPr/>
          <p:nvPr/>
        </p:nvGrpSpPr>
        <p:grpSpPr>
          <a:xfrm>
            <a:off x="330567" y="1839884"/>
            <a:ext cx="3756996" cy="1060516"/>
            <a:chOff x="1171059" y="3991939"/>
            <a:chExt cx="3968859" cy="91306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E2BF4EA-94CB-426D-9D84-50B879523969}"/>
                </a:ext>
              </a:extLst>
            </p:cNvPr>
            <p:cNvGrpSpPr/>
            <p:nvPr/>
          </p:nvGrpSpPr>
          <p:grpSpPr>
            <a:xfrm>
              <a:off x="1362045" y="4071155"/>
              <a:ext cx="3777873" cy="745750"/>
              <a:chOff x="2028795" y="4433105"/>
              <a:chExt cx="3777873" cy="745750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41FD2221-59DA-43A4-8969-7D8A5C001DA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1828617"/>
                <a:endParaRPr lang="en-US" sz="18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0E4905D-A1DC-4DDF-AC54-CA9A71931BED}"/>
                  </a:ext>
                </a:extLst>
              </p:cNvPr>
              <p:cNvSpPr txBox="1"/>
              <p:nvPr/>
            </p:nvSpPr>
            <p:spPr>
              <a:xfrm>
                <a:off x="2628780" y="4455256"/>
                <a:ext cx="3177888" cy="609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617"/>
                <a:r>
                  <a:rPr lang="vi-VN" sz="40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43.8 </a:t>
                </a:r>
                <a:endParaRPr lang="en-US" sz="4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1444669-D124-4A2B-B61C-3F419230D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99C015-AC04-4740-8020-E36914A2F80B}"/>
                  </a:ext>
                </a:extLst>
              </p14:cNvPr>
              <p14:cNvContentPartPr/>
              <p14:nvPr/>
            </p14:nvContentPartPr>
            <p14:xfrm>
              <a:off x="15704781" y="11566270"/>
              <a:ext cx="720" cy="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99C015-AC04-4740-8020-E36914A2F8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86061" y="11547550"/>
                <a:ext cx="38160" cy="3816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0762" y="8223800"/>
            <a:ext cx="5046594" cy="495817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266E11A7-2E59-4ED3-8E57-AEA6FB956A90}"/>
              </a:ext>
            </a:extLst>
          </p:cNvPr>
          <p:cNvSpPr/>
          <p:nvPr/>
        </p:nvSpPr>
        <p:spPr>
          <a:xfrm>
            <a:off x="12304926" y="5858187"/>
            <a:ext cx="1260000" cy="126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617"/>
            <a:r>
              <a:rPr lang="en-US" sz="6399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6399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784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146A056-6517-499F-A54E-B328F619F90F}"/>
              </a:ext>
            </a:extLst>
          </p:cNvPr>
          <p:cNvGrpSpPr/>
          <p:nvPr/>
        </p:nvGrpSpPr>
        <p:grpSpPr>
          <a:xfrm>
            <a:off x="143497" y="5592587"/>
            <a:ext cx="23556178" cy="1628835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EEBD2C-EB68-4866-8428-765A66BA234E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B664384-56B8-4978-BE0D-30B40174D908}"/>
                </a:ext>
              </a:extLst>
            </p:cNvPr>
            <p:cNvSpPr/>
            <p:nvPr/>
          </p:nvSpPr>
          <p:spPr>
            <a:xfrm>
              <a:off x="3247742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E1936F-713B-419D-9A89-DE30DDBC0B06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5370BC8-47D4-49EE-9830-CF009F7AD508}"/>
                </a:ext>
              </a:extLst>
            </p:cNvPr>
            <p:cNvSpPr/>
            <p:nvPr/>
          </p:nvSpPr>
          <p:spPr>
            <a:xfrm>
              <a:off x="241306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A51A00-5585-49FB-8BBD-F580EEA44944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42C577F-2815-47AE-9115-D58A647B5AA2}"/>
                </a:ext>
              </a:extLst>
            </p:cNvPr>
            <p:cNvSpPr/>
            <p:nvPr/>
          </p:nvSpPr>
          <p:spPr>
            <a:xfrm>
              <a:off x="6254178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79D3CE8-D003-4551-B216-D973DB38F4C3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33EC204-4CCA-440D-98F3-BD000C4D8C4E}"/>
                </a:ext>
              </a:extLst>
            </p:cNvPr>
            <p:cNvSpPr/>
            <p:nvPr/>
          </p:nvSpPr>
          <p:spPr>
            <a:xfrm>
              <a:off x="9260615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EBE8DBDC-2A00-435E-A211-94F825B83EBE}"/>
              </a:ext>
            </a:extLst>
          </p:cNvPr>
          <p:cNvSpPr/>
          <p:nvPr/>
        </p:nvSpPr>
        <p:spPr>
          <a:xfrm>
            <a:off x="559255" y="8048147"/>
            <a:ext cx="23989936" cy="4877843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9714" algn="just" defTabSz="1828617">
              <a:lnSpc>
                <a:spcPct val="115000"/>
              </a:lnSpc>
              <a:spcAft>
                <a:spcPts val="1600"/>
              </a:spcAft>
              <a:tabLst>
                <a:tab pos="1259714" algn="l"/>
                <a:tab pos="7198910" algn="l"/>
                <a:tab pos="10078982" algn="l"/>
              </a:tabLst>
            </a:pP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01092" y="2395637"/>
            <a:ext cx="23833975" cy="2536774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617"/>
            <a:endParaRPr lang="en-US" sz="18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49F73E-2D3B-437D-9E52-D383757E7A5E}"/>
                  </a:ext>
                </a:extLst>
              </p:cNvPr>
              <p:cNvSpPr txBox="1"/>
              <p:nvPr/>
            </p:nvSpPr>
            <p:spPr>
              <a:xfrm>
                <a:off x="1080787" y="2581590"/>
                <a:ext cx="22946872" cy="4604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FF"/>
                  </a:buClr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buClr>
                    <a:srgbClr val="0000FF"/>
                  </a:buClr>
                </a:pP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tabLst>
                    <a:tab pos="960342" algn="l"/>
                    <a:tab pos="5439819" algn="l"/>
                    <a:tab pos="10011362" algn="l"/>
                    <a:tab pos="14628937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49F73E-2D3B-437D-9E52-D383757E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787" y="2581590"/>
                <a:ext cx="22946872" cy="4604530"/>
              </a:xfrm>
              <a:prstGeom prst="rect">
                <a:avLst/>
              </a:prstGeom>
              <a:blipFill>
                <a:blip r:embed="rId4"/>
                <a:stretch>
                  <a:fillRect l="-1195" r="-1195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B0C80A2-6DD2-4E74-ADAF-5CA92C1C6B13}"/>
                  </a:ext>
                </a:extLst>
              </p:cNvPr>
              <p:cNvSpPr txBox="1"/>
              <p:nvPr/>
            </p:nvSpPr>
            <p:spPr>
              <a:xfrm>
                <a:off x="394065" y="8989218"/>
                <a:ext cx="17791142" cy="3599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857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629857" algn="l"/>
                    <a:tab pos="3599455" algn="l"/>
                    <a:tab pos="5039491" algn="l"/>
                  </a:tabLs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𝑺𝑨𝑫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𝑺𝑴𝑶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857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629857" algn="l"/>
                    <a:tab pos="3599455" algn="l"/>
                    <a:tab pos="5039491" algn="l"/>
                  </a:tabLs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𝑶𝑴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𝑶𝑴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𝒕𝒂𝒏𝑺𝑴𝑶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857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857" algn="l"/>
                    <a:tab pos="3599455" algn="l"/>
                    <a:tab pos="5039491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𝑺𝑶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.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𝑨𝑩𝑪𝑫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B0C80A2-6DD2-4E74-ADAF-5CA92C1C6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65" y="8989218"/>
                <a:ext cx="17791142" cy="3599768"/>
              </a:xfrm>
              <a:prstGeom prst="rect">
                <a:avLst/>
              </a:prstGeom>
              <a:blipFill>
                <a:blip r:embed="rId5"/>
                <a:stretch>
                  <a:fillRect t="-3729" b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286C85C8-EA19-46D0-9A22-B59025B2B25D}"/>
              </a:ext>
            </a:extLst>
          </p:cNvPr>
          <p:cNvSpPr/>
          <p:nvPr/>
        </p:nvSpPr>
        <p:spPr>
          <a:xfrm>
            <a:off x="6192945" y="5718467"/>
            <a:ext cx="1260000" cy="126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617"/>
            <a:r>
              <a:rPr lang="en-US" sz="6399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399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47731DEC-0CED-4E49-93E7-F8AE58301D9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533473" y="6520276"/>
            <a:ext cx="869627" cy="2996016"/>
          </a:xfrm>
          <a:prstGeom prst="round1Rect">
            <a:avLst/>
          </a:prstGeom>
          <a:solidFill>
            <a:schemeClr val="bg1"/>
          </a:solidFill>
          <a:ln w="57150">
            <a:solidFill>
              <a:srgbClr val="66003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defTabSz="1828617"/>
            <a:endParaRPr lang="en-US" sz="18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D9952A-4EC6-4B5F-9128-25A3BDF46FC6}"/>
              </a:ext>
            </a:extLst>
          </p:cNvPr>
          <p:cNvSpPr txBox="1"/>
          <p:nvPr/>
        </p:nvSpPr>
        <p:spPr>
          <a:xfrm>
            <a:off x="1389472" y="7648090"/>
            <a:ext cx="2872466" cy="80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617"/>
            <a:r>
              <a:rPr lang="vi-VN" sz="4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E523EB-34A1-4639-90D4-5F951FEF55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394064" y="7521230"/>
            <a:ext cx="1058810" cy="1132878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>
            <a:solidFill>
              <a:srgbClr val="6600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AB1D441C-6107-4F97-B776-2C37CF312F25}"/>
              </a:ext>
            </a:extLst>
          </p:cNvPr>
          <p:cNvGrpSpPr/>
          <p:nvPr/>
        </p:nvGrpSpPr>
        <p:grpSpPr>
          <a:xfrm>
            <a:off x="145132" y="1781716"/>
            <a:ext cx="4184426" cy="1060516"/>
            <a:chOff x="1171059" y="3991939"/>
            <a:chExt cx="4142445" cy="91306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E2BF4EA-94CB-426D-9D84-50B879523969}"/>
                </a:ext>
              </a:extLst>
            </p:cNvPr>
            <p:cNvGrpSpPr/>
            <p:nvPr/>
          </p:nvGrpSpPr>
          <p:grpSpPr>
            <a:xfrm>
              <a:off x="1362045" y="4071155"/>
              <a:ext cx="3951459" cy="745750"/>
              <a:chOff x="2028795" y="4433105"/>
              <a:chExt cx="3951459" cy="745750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41FD2221-59DA-43A4-8969-7D8A5C001DA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1828617"/>
                <a:endParaRPr lang="en-US" sz="1800" b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0E4905D-A1DC-4DDF-AC54-CA9A71931BED}"/>
                  </a:ext>
                </a:extLst>
              </p:cNvPr>
              <p:cNvSpPr txBox="1"/>
              <p:nvPr/>
            </p:nvSpPr>
            <p:spPr>
              <a:xfrm>
                <a:off x="2477194" y="4456598"/>
                <a:ext cx="3503060" cy="609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828617"/>
                <a:r>
                  <a:rPr lang="vi-VN" sz="40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43.9</a:t>
                </a:r>
                <a:endParaRPr lang="en-US" sz="40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1444669-D124-4A2B-B61C-3F419230D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99C015-AC04-4740-8020-E36914A2F80B}"/>
                  </a:ext>
                </a:extLst>
              </p14:cNvPr>
              <p14:cNvContentPartPr/>
              <p14:nvPr/>
            </p14:nvContentPartPr>
            <p14:xfrm>
              <a:off x="15828162" y="11342149"/>
              <a:ext cx="720" cy="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99C015-AC04-4740-8020-E36914A2F8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809442" y="11323429"/>
                <a:ext cx="38160" cy="3816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955" y="7372073"/>
            <a:ext cx="6055297" cy="680605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91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279035" y="5486401"/>
            <a:ext cx="23702944" cy="1581874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626099" cy="491669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626099" cy="491669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7" y="2303047"/>
              <a:ext cx="626099" cy="491669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9260613" y="2303047"/>
              <a:ext cx="626099" cy="491669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144822" y="7029893"/>
            <a:ext cx="24382514" cy="6808798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782929"/>
              <a:ext cx="23848520" cy="532740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-22233" y="1458815"/>
            <a:ext cx="24362873" cy="3916395"/>
            <a:chOff x="923003" y="3917552"/>
            <a:chExt cx="24362873" cy="2955874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7"/>
              <a:ext cx="23741053" cy="2446569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291311" cy="936218"/>
              <a:chOff x="923003" y="3917552"/>
              <a:chExt cx="4291311" cy="936218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8" y="4056329"/>
                <a:ext cx="3852266" cy="665737"/>
                <a:chOff x="2028798" y="4418279"/>
                <a:chExt cx="3852266" cy="665737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622062" y="2825015"/>
                  <a:ext cx="665737" cy="3852266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303598" cy="603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.1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0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936218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362048" y="4436432"/>
                  <a:ext cx="23923828" cy="23369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  </a:t>
                  </a:r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hình chóp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vi-VN" sz="48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đáy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tam giác vuông tại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𝑩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vi-VN" sz="48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̂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𝑨𝑪𝑩</m:t>
                          </m:r>
                        </m:e>
                      </m:acc>
                      <m:r>
                        <a:rPr lang="vi-VN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Hình chiếu vuông góc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𝑯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của đỉnh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𝑺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trên mặt đáy là trung điểm của đoạn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𝑨𝑪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Góc tạo bởi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𝑺𝑩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và mặt đáy bằng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vi-VN" sz="48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Tính theo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thể tích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𝑽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của khối chóp </a:t>
                  </a:r>
                  <a14:m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vi-VN" sz="48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vi-VN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2048" y="4436432"/>
                  <a:ext cx="23923828" cy="2336919"/>
                </a:xfrm>
                <a:prstGeom prst="rect">
                  <a:avLst/>
                </a:prstGeom>
                <a:blipFill>
                  <a:blip r:embed="rId4"/>
                  <a:stretch>
                    <a:fillRect l="-1146" t="-4724" r="-1070" b="-90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</a:t>
            </a: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CÂU </a:t>
            </a:r>
            <a:r>
              <a:rPr lang="vi-VN" sz="4800" b="1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43</a:t>
            </a: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: </a:t>
            </a:r>
            <a:r>
              <a:rPr lang="vi-VN" sz="4800" b="1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THỂ TÍCH KHỐI CHÓP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AvantGarde-Demi" panose="02020500000000000000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B1E1875-8718-4AA7-B27F-03037E7674FB}"/>
                  </a:ext>
                </a:extLst>
              </p:cNvPr>
              <p:cNvSpPr txBox="1"/>
              <p:nvPr/>
            </p:nvSpPr>
            <p:spPr>
              <a:xfrm>
                <a:off x="1863538" y="5416630"/>
                <a:ext cx="3498732" cy="1588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B1E1875-8718-4AA7-B27F-03037E767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38" y="5416630"/>
                <a:ext cx="3498732" cy="15886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184A9B7-EAAE-4CAA-B43C-CD4100DE7043}"/>
                  </a:ext>
                </a:extLst>
              </p:cNvPr>
              <p:cNvSpPr txBox="1"/>
              <p:nvPr/>
            </p:nvSpPr>
            <p:spPr>
              <a:xfrm>
                <a:off x="13580350" y="5334000"/>
                <a:ext cx="3498732" cy="1646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184A9B7-EAAE-4CAA-B43C-CD4100DE7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0350" y="5334000"/>
                <a:ext cx="3498732" cy="1646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CD3D93B-9799-467D-AE32-C2CCF42DFC7E}"/>
                  </a:ext>
                </a:extLst>
              </p:cNvPr>
              <p:cNvSpPr txBox="1"/>
              <p:nvPr/>
            </p:nvSpPr>
            <p:spPr>
              <a:xfrm>
                <a:off x="7764234" y="5415074"/>
                <a:ext cx="3498732" cy="159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CD3D93B-9799-467D-AE32-C2CCF42DF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234" y="5415074"/>
                <a:ext cx="3498732" cy="15937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608717-3E86-43AC-A157-2E0507057A18}"/>
                  </a:ext>
                </a:extLst>
              </p:cNvPr>
              <p:cNvSpPr txBox="1"/>
              <p:nvPr/>
            </p:nvSpPr>
            <p:spPr>
              <a:xfrm>
                <a:off x="20168234" y="5386706"/>
                <a:ext cx="3498732" cy="159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608717-3E86-43AC-A157-2E0507057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8234" y="5386706"/>
                <a:ext cx="3498732" cy="15937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62BAE6CE-C958-469E-B81F-985393F2F274}"/>
              </a:ext>
            </a:extLst>
          </p:cNvPr>
          <p:cNvSpPr/>
          <p:nvPr/>
        </p:nvSpPr>
        <p:spPr>
          <a:xfrm>
            <a:off x="6329370" y="5626291"/>
            <a:ext cx="1260000" cy="126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617"/>
            <a:r>
              <a:rPr lang="en-US" sz="6399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399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9" name="Picture 58" descr="Chart, radar chartDescription automatically generated">
            <a:extLst>
              <a:ext uri="{FF2B5EF4-FFF2-40B4-BE49-F238E27FC236}">
                <a16:creationId xmlns:a16="http://schemas.microsoft.com/office/drawing/2014/main" id="{B112090B-D296-49AD-B14D-1494733725A0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499" y="8141182"/>
            <a:ext cx="4029174" cy="495207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62767DE-AC6F-497E-9D0A-BB9A20A443B9}"/>
                  </a:ext>
                </a:extLst>
              </p:cNvPr>
              <p:cNvSpPr txBox="1"/>
              <p:nvPr/>
            </p:nvSpPr>
            <p:spPr>
              <a:xfrm>
                <a:off x="3677558" y="7232491"/>
                <a:ext cx="14187486" cy="3097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300"/>
                  </a:spcBef>
                </a:pP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𝑺𝑯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𝑨𝑩𝑪</m:t>
                        </m:r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𝑺𝑩</m:t>
                        </m:r>
                        <m:r>
                          <a:rPr lang="vi-VN" sz="48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𝑨𝑩𝑪</m:t>
                            </m:r>
                          </m:e>
                        </m:d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𝑺𝑩𝑯</m:t>
                        </m:r>
                      </m:e>
                    </m:ac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</a:pP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𝜟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suy ra: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𝑩𝑯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𝑨𝑪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</a:pP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đó: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𝑺𝑯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𝑩𝑯</m:t>
                    </m:r>
                    <m:r>
                      <a:rPr lang="vi-VN" sz="4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𝐭𝐚𝐧</m:t>
                    </m:r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𝑺𝑩𝑯</m:t>
                        </m:r>
                      </m:e>
                    </m:ac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𝐭𝐚𝐧𝟔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62767DE-AC6F-497E-9D0A-BB9A20A44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558" y="7232491"/>
                <a:ext cx="14187486" cy="3097515"/>
              </a:xfrm>
              <a:prstGeom prst="rect">
                <a:avLst/>
              </a:prstGeom>
              <a:blipFill>
                <a:blip r:embed="rId10"/>
                <a:stretch>
                  <a:fillRect t="-982" b="-9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2D33410-8471-4333-9C28-A3B1E099D441}"/>
                  </a:ext>
                </a:extLst>
              </p:cNvPr>
              <p:cNvSpPr txBox="1"/>
              <p:nvPr/>
            </p:nvSpPr>
            <p:spPr>
              <a:xfrm>
                <a:off x="380764" y="10031752"/>
                <a:ext cx="18049274" cy="3684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Bef>
                    <a:spcPts val="300"/>
                  </a:spcBef>
                </a:pP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𝑩𝑪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𝑨𝑪</m:t>
                    </m:r>
                    <m:r>
                      <a:rPr lang="vi-VN" sz="4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𝐜𝐨𝐬</m:t>
                    </m:r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𝐜𝐨𝐬𝟑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</a:pP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𝑨𝑪</m:t>
                    </m:r>
                    <m:r>
                      <a:rPr lang="vi-VN" sz="4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𝑩𝑪</m:t>
                    </m:r>
                    <m:r>
                      <a:rPr lang="vi-VN" sz="4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𝐬𝐢𝐧</m:t>
                    </m:r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vi-VN" sz="4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𝐬𝐢𝐧𝟑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15000"/>
                  </a:lnSpc>
                </a:pP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Vậy: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𝑽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𝑺𝑯</m:t>
                    </m:r>
                    <m:r>
                      <a:rPr lang="vi-VN" sz="4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vi-VN" sz="48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2D33410-8471-4333-9C28-A3B1E099D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64" y="10031752"/>
                <a:ext cx="18049274" cy="3684598"/>
              </a:xfrm>
              <a:prstGeom prst="rect">
                <a:avLst/>
              </a:prstGeom>
              <a:blipFill>
                <a:blip r:embed="rId11"/>
                <a:stretch>
                  <a:fillRect t="-1490" b="-3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0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425801" y="6309263"/>
            <a:ext cx="23556178" cy="1628835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-228600" y="8003699"/>
            <a:ext cx="24382514" cy="5290759"/>
            <a:chOff x="48567" y="4381500"/>
            <a:chExt cx="24153914" cy="5728834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1"/>
              <a:ext cx="23848520" cy="5119233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63654" y="1860877"/>
            <a:ext cx="24090260" cy="4344838"/>
            <a:chOff x="923003" y="3917552"/>
            <a:chExt cx="24090260" cy="327923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7"/>
              <a:ext cx="23741053" cy="2769933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61996"/>
                <a:chOff x="2028795" y="4418277"/>
                <a:chExt cx="3609748" cy="861996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.1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399613" y="4859168"/>
                  <a:ext cx="17128736" cy="17548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khối chóp tam giác đều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góc giữa mặt bên và mặt đáy bằng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a14:m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(tham khảo hình bên). Th</a:t>
                  </a:r>
                  <a:r>
                    <a:rPr lang="vi-VN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ể</a:t>
                  </a:r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tích của khối chóp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800" b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b="1" i="1">
                          <a:latin typeface="Cambria Math" panose="02040503050406030204" pitchFamily="18" charset="0"/>
                        </a:rPr>
                        <m:t>𝑨𝑩𝑪</m:t>
                      </m:r>
                    </m:oMath>
                  </a14:m>
                  <a:r>
                    <a:rPr lang="en-US" sz="48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bằng</a:t>
                  </a: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9613" y="4859168"/>
                  <a:ext cx="17128736" cy="1754824"/>
                </a:xfrm>
                <a:prstGeom prst="rect">
                  <a:avLst/>
                </a:prstGeom>
                <a:blipFill>
                  <a:blip r:embed="rId4"/>
                  <a:stretch>
                    <a:fillRect l="-1637" t="-6299" r="-71" b="-128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</a:t>
            </a: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CÂU </a:t>
            </a:r>
            <a:r>
              <a:rPr lang="vi-VN" sz="4800" b="1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43</a:t>
            </a: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: </a:t>
            </a:r>
            <a:r>
              <a:rPr lang="vi-VN" sz="4800" b="1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THỂ TÍCH KHỐI CHÓP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AvantGarde-Demi" panose="02020500000000000000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B1E1875-8718-4AA7-B27F-03037E7674FB}"/>
                  </a:ext>
                </a:extLst>
              </p:cNvPr>
              <p:cNvSpPr txBox="1"/>
              <p:nvPr/>
            </p:nvSpPr>
            <p:spPr>
              <a:xfrm>
                <a:off x="1863538" y="6331030"/>
                <a:ext cx="3498732" cy="1588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B1E1875-8718-4AA7-B27F-03037E767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38" y="6331030"/>
                <a:ext cx="3498732" cy="15886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184A9B7-EAAE-4CAA-B43C-CD4100DE7043}"/>
                  </a:ext>
                </a:extLst>
              </p:cNvPr>
              <p:cNvSpPr txBox="1"/>
              <p:nvPr/>
            </p:nvSpPr>
            <p:spPr>
              <a:xfrm>
                <a:off x="13580350" y="6248400"/>
                <a:ext cx="3498732" cy="1646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184A9B7-EAAE-4CAA-B43C-CD4100DE7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0350" y="6248400"/>
                <a:ext cx="3498732" cy="1646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CD3D93B-9799-467D-AE32-C2CCF42DFC7E}"/>
                  </a:ext>
                </a:extLst>
              </p:cNvPr>
              <p:cNvSpPr txBox="1"/>
              <p:nvPr/>
            </p:nvSpPr>
            <p:spPr>
              <a:xfrm>
                <a:off x="7764234" y="6329474"/>
                <a:ext cx="3498732" cy="159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CD3D93B-9799-467D-AE32-C2CCF42DF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234" y="6329474"/>
                <a:ext cx="3498732" cy="15937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608717-3E86-43AC-A157-2E0507057A18}"/>
                  </a:ext>
                </a:extLst>
              </p:cNvPr>
              <p:cNvSpPr txBox="1"/>
              <p:nvPr/>
            </p:nvSpPr>
            <p:spPr>
              <a:xfrm>
                <a:off x="20168234" y="6301106"/>
                <a:ext cx="3498732" cy="159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608717-3E86-43AC-A157-2E0507057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8234" y="6301106"/>
                <a:ext cx="3498732" cy="15937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4B36E290-9DDE-40E7-A080-9C82084124B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8599" y="2535682"/>
            <a:ext cx="4054035" cy="370115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097ED62-16F2-4698-888D-635486A0F9BC}"/>
                  </a:ext>
                </a:extLst>
              </p:cNvPr>
              <p:cNvSpPr txBox="1"/>
              <p:nvPr/>
            </p:nvSpPr>
            <p:spPr>
              <a:xfrm>
                <a:off x="1313384" y="8909680"/>
                <a:ext cx="19336816" cy="1058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indent="22860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đó: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𝑺𝑯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097ED62-16F2-4698-888D-635486A0F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384" y="8909680"/>
                <a:ext cx="19336816" cy="1058175"/>
              </a:xfrm>
              <a:prstGeom prst="rect">
                <a:avLst/>
              </a:prstGeom>
              <a:blipFill>
                <a:blip r:embed="rId10"/>
                <a:stretch>
                  <a:fillRect b="-29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25CE067-9D7F-4C93-837A-81CB9D44936B}"/>
                  </a:ext>
                </a:extLst>
              </p:cNvPr>
              <p:cNvSpPr txBox="1"/>
              <p:nvPr/>
            </p:nvSpPr>
            <p:spPr>
              <a:xfrm>
                <a:off x="1968313" y="9846011"/>
                <a:ext cx="14244636" cy="2357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8580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𝑺𝑴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𝑪𝑴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25CE067-9D7F-4C93-837A-81CB9D449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313" y="9846011"/>
                <a:ext cx="14244636" cy="23579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B55B43C9-2378-4833-99B9-115DFCE5CDEE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32" y="8505698"/>
            <a:ext cx="4936469" cy="4905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5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425801" y="6309263"/>
            <a:ext cx="23556178" cy="1628835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61" name="Rectangle 60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grpSp>
        <p:nvGrpSpPr>
          <p:cNvPr id="60" name="Group 3">
            <a:extLst>
              <a:ext uri="{FF2B5EF4-FFF2-40B4-BE49-F238E27FC236}">
                <a16:creationId xmlns:a16="http://schemas.microsoft.com/office/drawing/2014/main" id="{416FCB01-8F9A-436C-B128-BB0AFBA2B4F4}"/>
              </a:ext>
            </a:extLst>
          </p:cNvPr>
          <p:cNvGrpSpPr/>
          <p:nvPr/>
        </p:nvGrpSpPr>
        <p:grpSpPr>
          <a:xfrm>
            <a:off x="-228600" y="7919921"/>
            <a:ext cx="24382514" cy="5881179"/>
            <a:chOff x="48567" y="4381500"/>
            <a:chExt cx="24153914" cy="445630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353961" y="4991102"/>
              <a:ext cx="23848520" cy="384670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4" name="Group 5">
              <a:extLst>
                <a:ext uri="{FF2B5EF4-FFF2-40B4-BE49-F238E27FC236}">
                  <a16:creationId xmlns:a16="http://schemas.microsoft.com/office/drawing/2014/main" id="{17EECA23-5EA7-49FF-A864-A6A91F07D224}"/>
                </a:ext>
              </a:extLst>
            </p:cNvPr>
            <p:cNvGrpSpPr/>
            <p:nvPr/>
          </p:nvGrpSpPr>
          <p:grpSpPr>
            <a:xfrm>
              <a:off x="48567" y="4381500"/>
              <a:ext cx="3991941" cy="1079473"/>
              <a:chOff x="410517" y="4648200"/>
              <a:chExt cx="3991941" cy="1079473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1DEFA974-63D6-4FF0-BC87-E18B8DEBEF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89940" y="3702023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7">
                <a:extLst>
                  <a:ext uri="{FF2B5EF4-FFF2-40B4-BE49-F238E27FC236}">
                    <a16:creationId xmlns:a16="http://schemas.microsoft.com/office/drawing/2014/main" id="{2A5FC62D-A5F1-47DA-8671-0577F9CA012A}"/>
                  </a:ext>
                </a:extLst>
              </p:cNvPr>
              <p:cNvSpPr txBox="1"/>
              <p:nvPr/>
            </p:nvSpPr>
            <p:spPr>
              <a:xfrm>
                <a:off x="1406054" y="4769080"/>
                <a:ext cx="2872840" cy="814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67" name="Picture 8">
                <a:extLst>
                  <a:ext uri="{FF2B5EF4-FFF2-40B4-BE49-F238E27FC236}">
                    <a16:creationId xmlns:a16="http://schemas.microsoft.com/office/drawing/2014/main" id="{224520BF-55D3-461C-9B06-D477BCFDB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solidFill>
                <a:srgbClr val="327E3B"/>
              </a:solidFill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92" name="Oval 91"/>
          <p:cNvSpPr/>
          <p:nvPr/>
        </p:nvSpPr>
        <p:spPr>
          <a:xfrm>
            <a:off x="449059" y="6472021"/>
            <a:ext cx="1088530" cy="1264509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3654" y="1860877"/>
            <a:ext cx="24090260" cy="4344838"/>
            <a:chOff x="923003" y="3917552"/>
            <a:chExt cx="24090260" cy="3279238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4426857"/>
              <a:ext cx="23741053" cy="2769933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30787" y="4403368"/>
              <a:ext cx="1798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23003" y="3917552"/>
              <a:ext cx="4048790" cy="1040476"/>
              <a:chOff x="923003" y="3917552"/>
              <a:chExt cx="4048790" cy="1040476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362045" y="4056327"/>
                <a:ext cx="3609748" cy="832104"/>
                <a:chOff x="2028795" y="4418277"/>
                <a:chExt cx="3609748" cy="832104"/>
              </a:xfrm>
            </p:grpSpPr>
            <p:sp>
              <p:nvSpPr>
                <p:cNvPr id="50" name="Freeform 20"/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2577464" y="4480054"/>
                  <a:ext cx="3061079" cy="6039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r>
                    <a:rPr lang="en-US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  <a:r>
                    <a:rPr lang="vi-VN" sz="4600" b="1"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6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0" y="7919921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4AAC56-20F2-446F-979E-1FDDC0461DC4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062C1B5D-773E-4E9D-87ED-AFF997304E87}"/>
              </a:ext>
            </a:extLst>
          </p:cNvPr>
          <p:cNvSpPr txBox="1"/>
          <p:nvPr/>
        </p:nvSpPr>
        <p:spPr>
          <a:xfrm>
            <a:off x="8324850" y="421542"/>
            <a:ext cx="1412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CHỦ ĐỀ </a:t>
            </a: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CÂU </a:t>
            </a:r>
            <a:r>
              <a:rPr lang="vi-VN" sz="4800" b="1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43</a:t>
            </a: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: </a:t>
            </a:r>
            <a:r>
              <a:rPr lang="vi-VN" sz="4800" b="1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rPr>
              <a:t>THỂ TÍCH KHỐI CHÓP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AvantGarde-Demi" panose="02020500000000000000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B1E1875-8718-4AA7-B27F-03037E7674FB}"/>
                  </a:ext>
                </a:extLst>
              </p:cNvPr>
              <p:cNvSpPr txBox="1"/>
              <p:nvPr/>
            </p:nvSpPr>
            <p:spPr>
              <a:xfrm>
                <a:off x="1863538" y="6331030"/>
                <a:ext cx="3498732" cy="159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B1E1875-8718-4AA7-B27F-03037E767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38" y="6331030"/>
                <a:ext cx="3498732" cy="15937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184A9B7-EAAE-4CAA-B43C-CD4100DE7043}"/>
                  </a:ext>
                </a:extLst>
              </p:cNvPr>
              <p:cNvSpPr txBox="1"/>
              <p:nvPr/>
            </p:nvSpPr>
            <p:spPr>
              <a:xfrm>
                <a:off x="13580350" y="6248400"/>
                <a:ext cx="3498732" cy="1646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184A9B7-EAAE-4CAA-B43C-CD4100DE7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0350" y="6248400"/>
                <a:ext cx="3498732" cy="16464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CD3D93B-9799-467D-AE32-C2CCF42DFC7E}"/>
                  </a:ext>
                </a:extLst>
              </p:cNvPr>
              <p:cNvSpPr txBox="1"/>
              <p:nvPr/>
            </p:nvSpPr>
            <p:spPr>
              <a:xfrm>
                <a:off x="7764234" y="6329474"/>
                <a:ext cx="3498732" cy="159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CD3D93B-9799-467D-AE32-C2CCF42DF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234" y="6329474"/>
                <a:ext cx="3498732" cy="15937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608717-3E86-43AC-A157-2E0507057A18}"/>
                  </a:ext>
                </a:extLst>
              </p:cNvPr>
              <p:cNvSpPr txBox="1"/>
              <p:nvPr/>
            </p:nvSpPr>
            <p:spPr>
              <a:xfrm>
                <a:off x="20168234" y="6301106"/>
                <a:ext cx="3498732" cy="159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vi-VN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8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5608717-3E86-43AC-A157-2E0507057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8234" y="6301106"/>
                <a:ext cx="3498732" cy="15937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E6B6365E-B9AF-4F74-A399-6B28FEEB0FC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689" y="8621777"/>
            <a:ext cx="4936469" cy="517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5E08E4C-9D22-4510-892F-674591234663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439" y="2447570"/>
            <a:ext cx="4132785" cy="375320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C507D75-DE4F-4C70-AEC5-2847E6DB2361}"/>
                  </a:ext>
                </a:extLst>
              </p:cNvPr>
              <p:cNvSpPr txBox="1"/>
              <p:nvPr/>
            </p:nvSpPr>
            <p:spPr>
              <a:xfrm>
                <a:off x="0" y="7894853"/>
                <a:ext cx="20572514" cy="419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𝑺𝑨𝑩</m:t>
                                  </m:r>
                                </m:e>
                              </m:d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∩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𝑨𝑩𝑪</m:t>
                                  </m:r>
                                </m:e>
                              </m:d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mr>
                          <m:m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𝑺𝑴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𝑺𝑨𝑩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𝑪𝑴</m:t>
                              </m:r>
                              <m:r>
                                <a:rPr lang="en-US" sz="4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⊂</m:t>
                              </m:r>
                              <m:d>
                                <m:dPr>
                                  <m:ctrlP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𝑨𝑩𝑪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𝑺𝑨𝑩</m:t>
                            </m:r>
                          </m:e>
                        </m:d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𝑨𝑩𝑪</m:t>
                            </m:r>
                          </m:e>
                        </m:d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𝑺𝑴</m:t>
                        </m:r>
                        <m:r>
                          <a:rPr lang="en-US" sz="48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𝑪𝑴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𝑺𝑪𝑴</m:t>
                        </m:r>
                      </m:e>
                    </m:ac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C507D75-DE4F-4C70-AEC5-2847E6DB2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894853"/>
                <a:ext cx="20572514" cy="4194995"/>
              </a:xfrm>
              <a:prstGeom prst="rect">
                <a:avLst/>
              </a:prstGeom>
              <a:blipFill>
                <a:blip r:embed="rId12"/>
                <a:stretch>
                  <a:fillRect r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5AEFDE0-16BB-4555-883B-E01A2833E7AC}"/>
                  </a:ext>
                </a:extLst>
              </p:cNvPr>
              <p:cNvSpPr txBox="1"/>
              <p:nvPr/>
            </p:nvSpPr>
            <p:spPr>
              <a:xfrm>
                <a:off x="18198" y="10915286"/>
                <a:ext cx="18242324" cy="1726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tam giác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𝑺𝑯𝑴</m:t>
                    </m:r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𝑺𝑯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𝑴𝑯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5AEFDE0-16BB-4555-883B-E01A2833E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8" y="10915286"/>
                <a:ext cx="18242324" cy="1726178"/>
              </a:xfrm>
              <a:prstGeom prst="rect">
                <a:avLst/>
              </a:prstGeom>
              <a:blipFill>
                <a:blip r:embed="rId13"/>
                <a:stretch>
                  <a:fillRect b="-7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85F6F64-DA4C-45D0-86EB-CE1DEB2C14E7}"/>
                  </a:ext>
                </a:extLst>
              </p:cNvPr>
              <p:cNvSpPr txBox="1"/>
              <p:nvPr/>
            </p:nvSpPr>
            <p:spPr>
              <a:xfrm>
                <a:off x="18198" y="12036865"/>
                <a:ext cx="14244636" cy="17145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𝑺𝑯</m:t>
                    </m:r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8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85F6F64-DA4C-45D0-86EB-CE1DEB2C1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8" y="12036865"/>
                <a:ext cx="14244636" cy="1714508"/>
              </a:xfrm>
              <a:prstGeom prst="rect">
                <a:avLst/>
              </a:prstGeom>
              <a:blipFill>
                <a:blip r:embed="rId14"/>
                <a:stretch>
                  <a:fillRect b="-8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26BCDB6-89C0-4D8F-B785-9F93252EE051}"/>
                  </a:ext>
                </a:extLst>
              </p:cNvPr>
              <p:cNvSpPr txBox="1"/>
              <p:nvPr/>
            </p:nvSpPr>
            <p:spPr>
              <a:xfrm>
                <a:off x="1879948" y="3294754"/>
                <a:ext cx="17128736" cy="2325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khảo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Th</a:t>
                </a:r>
                <a:r>
                  <a:rPr lang="vi-VN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26BCDB6-89C0-4D8F-B785-9F93252EE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948" y="3294754"/>
                <a:ext cx="17128736" cy="2325060"/>
              </a:xfrm>
              <a:prstGeom prst="rect">
                <a:avLst/>
              </a:prstGeom>
              <a:blipFill>
                <a:blip r:embed="rId15"/>
                <a:stretch>
                  <a:fillRect l="-1601" t="-6283" b="-12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72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38" grpId="0"/>
      <p:bldP spid="59" grpId="0"/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EBE8DBDC-2A00-435E-A211-94F825B83EBE}"/>
              </a:ext>
            </a:extLst>
          </p:cNvPr>
          <p:cNvSpPr/>
          <p:nvPr/>
        </p:nvSpPr>
        <p:spPr>
          <a:xfrm>
            <a:off x="217214" y="7786028"/>
            <a:ext cx="23422084" cy="4879146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9840" algn="just">
              <a:lnSpc>
                <a:spcPct val="115000"/>
              </a:lnSpc>
              <a:spcAft>
                <a:spcPts val="1600"/>
              </a:spcAft>
              <a:tabLst>
                <a:tab pos="1259840" algn="l"/>
                <a:tab pos="7199630" algn="l"/>
                <a:tab pos="10079990" algn="l"/>
              </a:tabLst>
            </a:pPr>
            <a:endParaRPr lang="en-US" sz="48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5005" y="1939615"/>
            <a:ext cx="23758346" cy="2864107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49F73E-2D3B-437D-9E52-D383757E7A5E}"/>
                  </a:ext>
                </a:extLst>
              </p:cNvPr>
              <p:cNvSpPr txBox="1"/>
              <p:nvPr/>
            </p:nvSpPr>
            <p:spPr>
              <a:xfrm>
                <a:off x="1676400" y="2121045"/>
                <a:ext cx="21945600" cy="3821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2000"/>
                  </a:spcAft>
                  <a:buClr>
                    <a:srgbClr val="0000FF"/>
                  </a:buClr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𝑨𝑫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SC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2000"/>
                  </a:spcAft>
                  <a:buClr>
                    <a:srgbClr val="0000FF"/>
                  </a:buClr>
                </a:pPr>
                <a:r>
                  <a:rPr lang="en-US" sz="48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49F73E-2D3B-437D-9E52-D383757E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121045"/>
                <a:ext cx="21945600" cy="3821880"/>
              </a:xfrm>
              <a:prstGeom prst="rect">
                <a:avLst/>
              </a:prstGeom>
              <a:blipFill>
                <a:blip r:embed="rId4"/>
                <a:stretch>
                  <a:fillRect l="-1250" t="-2871" r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B0C80A2-6DD2-4E74-ADAF-5CA92C1C6B13}"/>
                  </a:ext>
                </a:extLst>
              </p:cNvPr>
              <p:cNvSpPr txBox="1"/>
              <p:nvPr/>
            </p:nvSpPr>
            <p:spPr>
              <a:xfrm>
                <a:off x="-649168" y="8449607"/>
                <a:ext cx="19627155" cy="3511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  <a:tabLst>
                    <a:tab pos="1259840" algn="l"/>
                    <a:tab pos="7199630" algn="l"/>
                    <a:tab pos="10079990" algn="l"/>
                  </a:tabLst>
                </a:pP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𝐭𝐚𝐧𝟔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  <a:tabLst>
                    <a:tab pos="1259840" algn="l"/>
                    <a:tab pos="7199630" algn="l"/>
                    <a:tab pos="10079990" algn="l"/>
                  </a:tabLst>
                </a:pP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  <a:tabLst>
                    <a:tab pos="1259840" algn="l"/>
                    <a:tab pos="7199630" algn="l"/>
                    <a:tab pos="10079990" algn="l"/>
                  </a:tabLst>
                </a:pP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𝑽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sub>
                    </m:sSub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B0C80A2-6DD2-4E74-ADAF-5CA92C1C6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9168" y="8449607"/>
                <a:ext cx="19627155" cy="3511218"/>
              </a:xfrm>
              <a:prstGeom prst="rect">
                <a:avLst/>
              </a:prstGeom>
              <a:blipFill>
                <a:blip r:embed="rId5"/>
                <a:stretch>
                  <a:fillRect t="-1389" r="-80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20">
            <a:extLst>
              <a:ext uri="{FF2B5EF4-FFF2-40B4-BE49-F238E27FC236}">
                <a16:creationId xmlns:a16="http://schemas.microsoft.com/office/drawing/2014/main" id="{47731DEC-0CED-4E49-93E7-F8AE58301D9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299979" y="6116658"/>
            <a:ext cx="869740" cy="2996406"/>
          </a:xfrm>
          <a:prstGeom prst="round1Rect">
            <a:avLst/>
          </a:prstGeom>
          <a:solidFill>
            <a:schemeClr val="bg1"/>
          </a:solidFill>
          <a:ln w="57150">
            <a:solidFill>
              <a:srgbClr val="66003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D9952A-4EC6-4B5F-9128-25A3BDF46FC6}"/>
              </a:ext>
            </a:extLst>
          </p:cNvPr>
          <p:cNvSpPr txBox="1"/>
          <p:nvPr/>
        </p:nvSpPr>
        <p:spPr>
          <a:xfrm>
            <a:off x="1155829" y="7244618"/>
            <a:ext cx="2872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E523EB-34A1-4639-90D4-5F951FEF55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60291" y="7117742"/>
            <a:ext cx="1058948" cy="1133026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>
            <a:solidFill>
              <a:srgbClr val="6600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AB1D441C-6107-4F97-B776-2C37CF312F25}"/>
              </a:ext>
            </a:extLst>
          </p:cNvPr>
          <p:cNvGrpSpPr/>
          <p:nvPr/>
        </p:nvGrpSpPr>
        <p:grpSpPr>
          <a:xfrm>
            <a:off x="160291" y="1785687"/>
            <a:ext cx="3828473" cy="1060654"/>
            <a:chOff x="1171059" y="3991939"/>
            <a:chExt cx="3828473" cy="91306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E2BF4EA-94CB-426D-9D84-50B879523969}"/>
                </a:ext>
              </a:extLst>
            </p:cNvPr>
            <p:cNvGrpSpPr/>
            <p:nvPr/>
          </p:nvGrpSpPr>
          <p:grpSpPr>
            <a:xfrm>
              <a:off x="1362045" y="4071155"/>
              <a:ext cx="3637487" cy="745750"/>
              <a:chOff x="2028795" y="4433105"/>
              <a:chExt cx="3637487" cy="745750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41FD2221-59DA-43A4-8969-7D8A5C001DA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0E4905D-A1DC-4DDF-AC54-CA9A71931BED}"/>
                  </a:ext>
                </a:extLst>
              </p:cNvPr>
              <p:cNvSpPr txBox="1"/>
              <p:nvPr/>
            </p:nvSpPr>
            <p:spPr>
              <a:xfrm>
                <a:off x="2873252" y="4517873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43.2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1444669-D124-4A2B-B61C-3F419230D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99C015-AC04-4740-8020-E36914A2F80B}"/>
                  </a:ext>
                </a:extLst>
              </p14:cNvPr>
              <p14:cNvContentPartPr/>
              <p14:nvPr/>
            </p14:nvContentPartPr>
            <p14:xfrm>
              <a:off x="15596399" y="10939159"/>
              <a:ext cx="720" cy="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99C015-AC04-4740-8020-E36914A2F8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577679" y="10920439"/>
                <a:ext cx="38160" cy="3816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8" t="23401" r="61917" b="54964"/>
          <a:stretch>
            <a:fillRect/>
          </a:stretch>
        </p:blipFill>
        <p:spPr bwMode="auto">
          <a:xfrm>
            <a:off x="18977988" y="7861812"/>
            <a:ext cx="4502970" cy="48791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03E6F2A-F38A-4BE1-8660-3B24065C2F19}"/>
              </a:ext>
            </a:extLst>
          </p:cNvPr>
          <p:cNvGrpSpPr/>
          <p:nvPr/>
        </p:nvGrpSpPr>
        <p:grpSpPr>
          <a:xfrm>
            <a:off x="432327" y="5072615"/>
            <a:ext cx="23556178" cy="1628835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9413D2B-285B-4CEA-8EB7-2017EC0B6649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A418B08-2F52-437F-B391-2D754497803D}"/>
                </a:ext>
              </a:extLst>
            </p:cNvPr>
            <p:cNvSpPr/>
            <p:nvPr/>
          </p:nvSpPr>
          <p:spPr>
            <a:xfrm>
              <a:off x="3247742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F94D6BB-D657-4397-9F09-ABCB5237E132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72E1AAB-1574-4280-B538-10E6E2AA1113}"/>
                </a:ext>
              </a:extLst>
            </p:cNvPr>
            <p:cNvSpPr/>
            <p:nvPr/>
          </p:nvSpPr>
          <p:spPr>
            <a:xfrm>
              <a:off x="241306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607BC5-0E8B-481E-B63B-7773448C23B5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319667D-13B0-42A3-AEE1-47E793463667}"/>
                </a:ext>
              </a:extLst>
            </p:cNvPr>
            <p:cNvSpPr/>
            <p:nvPr/>
          </p:nvSpPr>
          <p:spPr>
            <a:xfrm>
              <a:off x="6254178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792C170-0E3C-48A8-B754-C522D8A2A73A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007CE60-8062-437E-A49E-CFCCEEF86EB5}"/>
                </a:ext>
              </a:extLst>
            </p:cNvPr>
            <p:cNvSpPr/>
            <p:nvPr/>
          </p:nvSpPr>
          <p:spPr>
            <a:xfrm>
              <a:off x="9260615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1F47F5-8DDB-4DC3-A342-074F371043D7}"/>
                  </a:ext>
                </a:extLst>
              </p:cNvPr>
              <p:cNvSpPr txBox="1"/>
              <p:nvPr/>
            </p:nvSpPr>
            <p:spPr>
              <a:xfrm>
                <a:off x="2141411" y="5431150"/>
                <a:ext cx="23758345" cy="835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  <m:sSup>
                      <m:sSup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1F47F5-8DDB-4DC3-A342-074F37104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411" y="5431150"/>
                <a:ext cx="23758345" cy="8352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F7F3B9A6-AAF6-4D7E-A093-C984B6060A0E}"/>
              </a:ext>
            </a:extLst>
          </p:cNvPr>
          <p:cNvSpPr/>
          <p:nvPr/>
        </p:nvSpPr>
        <p:spPr>
          <a:xfrm>
            <a:off x="437332" y="5214672"/>
            <a:ext cx="1260000" cy="126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0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A35345A-9C62-4C17-BA06-69309CDBEC23}"/>
              </a:ext>
            </a:extLst>
          </p:cNvPr>
          <p:cNvGrpSpPr/>
          <p:nvPr/>
        </p:nvGrpSpPr>
        <p:grpSpPr>
          <a:xfrm>
            <a:off x="413911" y="5229165"/>
            <a:ext cx="23556178" cy="1628835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3EFAAD1-C09C-4D24-A9E5-21029BCB954E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B482246-FB50-4328-A4FC-6C0DC0979189}"/>
                </a:ext>
              </a:extLst>
            </p:cNvPr>
            <p:cNvSpPr/>
            <p:nvPr/>
          </p:nvSpPr>
          <p:spPr>
            <a:xfrm>
              <a:off x="3247742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7393B0-D0FF-4D28-B8ED-5AC26053928A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C86565-EBFD-4424-BA13-976E6DD490C5}"/>
                </a:ext>
              </a:extLst>
            </p:cNvPr>
            <p:cNvSpPr/>
            <p:nvPr/>
          </p:nvSpPr>
          <p:spPr>
            <a:xfrm>
              <a:off x="241306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55A7340-C527-4417-8B70-830B443A71CB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92CD91-C2F2-4C42-B40E-2DF63D934561}"/>
                </a:ext>
              </a:extLst>
            </p:cNvPr>
            <p:cNvSpPr/>
            <p:nvPr/>
          </p:nvSpPr>
          <p:spPr>
            <a:xfrm>
              <a:off x="6254178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7368119-FB0A-42B3-9EAA-260A9F3B6F9B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34F731B-68C5-47FB-B9C4-06004991F17B}"/>
                </a:ext>
              </a:extLst>
            </p:cNvPr>
            <p:cNvSpPr/>
            <p:nvPr/>
          </p:nvSpPr>
          <p:spPr>
            <a:xfrm>
              <a:off x="9260615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EBE8DBDC-2A00-435E-A211-94F825B83EBE}"/>
              </a:ext>
            </a:extLst>
          </p:cNvPr>
          <p:cNvSpPr/>
          <p:nvPr/>
        </p:nvSpPr>
        <p:spPr>
          <a:xfrm>
            <a:off x="480958" y="7262115"/>
            <a:ext cx="23422084" cy="6185346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9840" algn="just">
              <a:lnSpc>
                <a:spcPct val="115000"/>
              </a:lnSpc>
              <a:spcAft>
                <a:spcPts val="1600"/>
              </a:spcAft>
              <a:tabLst>
                <a:tab pos="1259840" algn="l"/>
                <a:tab pos="7199630" algn="l"/>
                <a:tab pos="10079990" algn="l"/>
              </a:tabLst>
            </a:pPr>
            <a:endParaRPr lang="en-US" sz="48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66446" y="1824757"/>
            <a:ext cx="23558178" cy="3296769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49F73E-2D3B-437D-9E52-D383757E7A5E}"/>
                  </a:ext>
                </a:extLst>
              </p:cNvPr>
              <p:cNvSpPr txBox="1"/>
              <p:nvPr/>
            </p:nvSpPr>
            <p:spPr>
              <a:xfrm>
                <a:off x="1096819" y="2276572"/>
                <a:ext cx="22143480" cy="53362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2000"/>
                  </a:spcAft>
                  <a:buClr>
                    <a:srgbClr val="0000FF"/>
                  </a:buClr>
                </a:pPr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Hình chóp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đáy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tam giác vuông tại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𝑨𝑪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𝑺𝑨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 góc với mp đáy. Góc tạo bởi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𝑺𝑩𝑪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mặt đáy bằng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Thể tích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en-US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bằng.</a:t>
                </a: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  <a:tabLst>
                    <a:tab pos="1257300" algn="l"/>
                    <a:tab pos="5486400" algn="l"/>
                    <a:tab pos="10077450" algn="l"/>
                    <a:tab pos="14630400" algn="l"/>
                  </a:tabLst>
                </a:pPr>
                <a:r>
                  <a:rPr lang="nl-NL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nl-NL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2000"/>
                  </a:spcAft>
                  <a:buClr>
                    <a:srgbClr val="0000FF"/>
                  </a:buClr>
                </a:pP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49F73E-2D3B-437D-9E52-D383757E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19" y="2276572"/>
                <a:ext cx="22143480" cy="5336204"/>
              </a:xfrm>
              <a:prstGeom prst="rect">
                <a:avLst/>
              </a:prstGeom>
              <a:blipFill>
                <a:blip r:embed="rId4"/>
                <a:stretch>
                  <a:fillRect l="-1267" t="-2055" r="-1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B0C80A2-6DD2-4E74-ADAF-5CA92C1C6B13}"/>
                  </a:ext>
                </a:extLst>
              </p:cNvPr>
              <p:cNvSpPr txBox="1"/>
              <p:nvPr/>
            </p:nvSpPr>
            <p:spPr>
              <a:xfrm>
                <a:off x="435784" y="7106817"/>
                <a:ext cx="17720832" cy="6088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algn="just">
                  <a:spcAft>
                    <a:spcPts val="1600"/>
                  </a:spcAft>
                  <a:tabLst>
                    <a:tab pos="1259840" algn="l"/>
                    <a:tab pos="7199630" algn="l"/>
                    <a:tab pos="10079990" algn="l"/>
                  </a:tabLst>
                </a:pPr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Xét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 tại </a:t>
                </a:r>
                <a14:m>
                  <m:oMath xmlns:m="http://schemas.openxmlformats.org/officeDocument/2006/math">
                    <m:r>
                      <a:rPr lang="nl-NL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59840" algn="just">
                  <a:spcAft>
                    <a:spcPts val="1600"/>
                  </a:spcAft>
                  <a:tabLst>
                    <a:tab pos="1259840" algn="l"/>
                    <a:tab pos="7199630" algn="l"/>
                    <a:tab pos="10079990" algn="l"/>
                  </a:tabLs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𝑩𝑪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59840" algn="just">
                  <a:spcAft>
                    <a:spcPts val="1600"/>
                  </a:spcAft>
                  <a:tabLst>
                    <a:tab pos="1259840" algn="l"/>
                    <a:tab pos="7199630" algn="l"/>
                    <a:tab pos="10079990" algn="l"/>
                  </a:tabLst>
                </a:pPr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 tạo bởi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𝑺𝑩𝑪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𝑺𝑯𝑨</m:t>
                        </m:r>
                      </m:e>
                    </m:acc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59840" algn="just">
                  <a:spcAft>
                    <a:spcPts val="1600"/>
                  </a:spcAft>
                  <a:tabLst>
                    <a:tab pos="1259840" algn="l"/>
                    <a:tab pos="7199630" algn="l"/>
                    <a:tab pos="10079990" algn="l"/>
                  </a:tabLs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𝒕𝒂𝒏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𝑨𝑯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𝑨𝑯</m:t>
                    </m:r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𝒕𝒂𝒏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°=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59840" algn="just">
                  <a:spcAft>
                    <a:spcPts val="1600"/>
                  </a:spcAft>
                  <a:tabLst>
                    <a:tab pos="1259840" algn="l"/>
                    <a:tab pos="7199630" algn="l"/>
                    <a:tab pos="1007999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  <m:r>
                          <a:rPr lang="en-US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𝑨𝑪𝑩</m:t>
                        </m:r>
                      </m:sub>
                    </m:sSub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nl-NL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B0C80A2-6DD2-4E74-ADAF-5CA92C1C6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84" y="7106817"/>
                <a:ext cx="17720832" cy="6088270"/>
              </a:xfrm>
              <a:prstGeom prst="rect">
                <a:avLst/>
              </a:prstGeom>
              <a:blipFill>
                <a:blip r:embed="rId5"/>
                <a:stretch>
                  <a:fillRect t="-1301" b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20">
            <a:extLst>
              <a:ext uri="{FF2B5EF4-FFF2-40B4-BE49-F238E27FC236}">
                <a16:creationId xmlns:a16="http://schemas.microsoft.com/office/drawing/2014/main" id="{47731DEC-0CED-4E49-93E7-F8AE58301D9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002912" y="5779817"/>
            <a:ext cx="869740" cy="2996406"/>
          </a:xfrm>
          <a:prstGeom prst="round1Rect">
            <a:avLst/>
          </a:prstGeom>
          <a:solidFill>
            <a:schemeClr val="bg1"/>
          </a:solidFill>
          <a:ln w="57150">
            <a:solidFill>
              <a:srgbClr val="66003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D9952A-4EC6-4B5F-9128-25A3BDF46FC6}"/>
              </a:ext>
            </a:extLst>
          </p:cNvPr>
          <p:cNvSpPr txBox="1"/>
          <p:nvPr/>
        </p:nvSpPr>
        <p:spPr>
          <a:xfrm>
            <a:off x="858762" y="6907777"/>
            <a:ext cx="2872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E523EB-34A1-4639-90D4-5F951FEF55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24904" y="6721788"/>
            <a:ext cx="1058948" cy="1133026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>
            <a:solidFill>
              <a:srgbClr val="6600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AB1D441C-6107-4F97-B776-2C37CF312F25}"/>
              </a:ext>
            </a:extLst>
          </p:cNvPr>
          <p:cNvGrpSpPr/>
          <p:nvPr/>
        </p:nvGrpSpPr>
        <p:grpSpPr>
          <a:xfrm>
            <a:off x="131563" y="1705445"/>
            <a:ext cx="3701132" cy="1060654"/>
            <a:chOff x="1171059" y="3991939"/>
            <a:chExt cx="3701132" cy="91306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E2BF4EA-94CB-426D-9D84-50B879523969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41FD2221-59DA-43A4-8969-7D8A5C001DA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0E4905D-A1DC-4DDF-AC54-CA9A71931BED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43.3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1444669-D124-4A2B-B61C-3F419230D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99C015-AC04-4740-8020-E36914A2F80B}"/>
                  </a:ext>
                </a:extLst>
              </p14:cNvPr>
              <p14:cNvContentPartPr/>
              <p14:nvPr/>
            </p14:nvContentPartPr>
            <p14:xfrm>
              <a:off x="15626880" y="9358560"/>
              <a:ext cx="720" cy="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99C015-AC04-4740-8020-E36914A2F8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08160" y="9339840"/>
                <a:ext cx="38160" cy="3816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323" y="6654054"/>
            <a:ext cx="5995776" cy="4285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443" y="11035490"/>
            <a:ext cx="6108538" cy="248511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958ACB29-C51C-461D-9013-1D37C0A9A770}"/>
              </a:ext>
            </a:extLst>
          </p:cNvPr>
          <p:cNvSpPr/>
          <p:nvPr/>
        </p:nvSpPr>
        <p:spPr>
          <a:xfrm>
            <a:off x="409665" y="5385574"/>
            <a:ext cx="1260000" cy="126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76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53DBD5E-FD86-4298-A1FB-0488092A4C8A}"/>
              </a:ext>
            </a:extLst>
          </p:cNvPr>
          <p:cNvGrpSpPr/>
          <p:nvPr/>
        </p:nvGrpSpPr>
        <p:grpSpPr>
          <a:xfrm>
            <a:off x="354956" y="5777206"/>
            <a:ext cx="23556178" cy="1628835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CB6C99B-40A4-49A7-8E97-06AAB02B21F8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407C05-ECB4-4385-BB0D-AC4D138D669B}"/>
                </a:ext>
              </a:extLst>
            </p:cNvPr>
            <p:cNvSpPr/>
            <p:nvPr/>
          </p:nvSpPr>
          <p:spPr>
            <a:xfrm>
              <a:off x="3247742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E3C3AA4-F177-47B7-930B-4892D087470A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AB95532-E9D0-407A-ACBD-04CA30B08794}"/>
                </a:ext>
              </a:extLst>
            </p:cNvPr>
            <p:cNvSpPr/>
            <p:nvPr/>
          </p:nvSpPr>
          <p:spPr>
            <a:xfrm>
              <a:off x="241306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6A63527-6C1F-4E35-9C7C-2A10FA79BFA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86FB01D-5297-49A3-8A45-A94443AD61E5}"/>
                </a:ext>
              </a:extLst>
            </p:cNvPr>
            <p:cNvSpPr/>
            <p:nvPr/>
          </p:nvSpPr>
          <p:spPr>
            <a:xfrm>
              <a:off x="6254178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B8F75D3-F814-41EA-86EF-03974D305EFB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456CEEB-02FA-4785-A830-3625DA0EDDCE}"/>
                </a:ext>
              </a:extLst>
            </p:cNvPr>
            <p:cNvSpPr/>
            <p:nvPr/>
          </p:nvSpPr>
          <p:spPr>
            <a:xfrm>
              <a:off x="9260615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EBE8DBDC-2A00-435E-A211-94F825B83EBE}"/>
              </a:ext>
            </a:extLst>
          </p:cNvPr>
          <p:cNvSpPr/>
          <p:nvPr/>
        </p:nvSpPr>
        <p:spPr>
          <a:xfrm>
            <a:off x="611359" y="8221885"/>
            <a:ext cx="23422084" cy="4901053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59840" algn="just">
              <a:lnSpc>
                <a:spcPct val="115000"/>
              </a:lnSpc>
              <a:spcAft>
                <a:spcPts val="1600"/>
              </a:spcAft>
              <a:tabLst>
                <a:tab pos="1259840" algn="l"/>
                <a:tab pos="7199630" algn="l"/>
                <a:tab pos="10079990" algn="l"/>
              </a:tabLst>
            </a:pP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12911" y="1856892"/>
            <a:ext cx="23558178" cy="3593594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49F73E-2D3B-437D-9E52-D383757E7A5E}"/>
                  </a:ext>
                </a:extLst>
              </p:cNvPr>
              <p:cNvSpPr txBox="1"/>
              <p:nvPr/>
            </p:nvSpPr>
            <p:spPr>
              <a:xfrm>
                <a:off x="1887844" y="2334655"/>
                <a:ext cx="20424844" cy="5312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2000"/>
                  </a:spcAft>
                  <a:buClr>
                    <a:srgbClr val="0000FF"/>
                  </a:buClr>
                </a:pPr>
                <a:r>
                  <a:rPr 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đáy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chữ nhật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𝑨𝑫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Biết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𝑺𝑨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mặt phẳng đáy và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𝑺𝑩𝑪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𝟒𝟓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.Tính thể tích khối chóp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𝑺</m:t>
                    </m:r>
                    <m:r>
                      <a:rPr lang="vi-VN" sz="4800" b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vi-VN" sz="48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𝑨𝑩𝑪𝑫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2000"/>
                  </a:spcAft>
                  <a:buClr>
                    <a:srgbClr val="0000FF"/>
                  </a:buClr>
                </a:pP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  <a:tabLst>
                    <a:tab pos="1257300" algn="l"/>
                    <a:tab pos="5486400" algn="l"/>
                    <a:tab pos="10077450" algn="l"/>
                    <a:tab pos="14630400" algn="l"/>
                  </a:tabLst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49F73E-2D3B-437D-9E52-D383757E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844" y="2334655"/>
                <a:ext cx="20424844" cy="5312865"/>
              </a:xfrm>
              <a:prstGeom prst="rect">
                <a:avLst/>
              </a:prstGeom>
              <a:blipFill>
                <a:blip r:embed="rId4"/>
                <a:stretch>
                  <a:fillRect t="-2064" r="-1343" b="-1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B0C80A2-6DD2-4E74-ADAF-5CA92C1C6B13}"/>
                  </a:ext>
                </a:extLst>
              </p:cNvPr>
              <p:cNvSpPr txBox="1"/>
              <p:nvPr/>
            </p:nvSpPr>
            <p:spPr>
              <a:xfrm>
                <a:off x="382010" y="8677661"/>
                <a:ext cx="17720832" cy="43609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  <a:tabLst>
                    <a:tab pos="1259840" algn="l"/>
                    <a:tab pos="7199630" algn="l"/>
                    <a:tab pos="10079990" algn="l"/>
                  </a:tabLst>
                </a:pPr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góc giữa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𝑺𝑩𝑪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e>
                    </m:d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𝑺𝑩𝑨</m:t>
                        </m:r>
                      </m:e>
                    </m:acc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𝑺𝑨𝑩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  <a:tabLst>
                    <a:tab pos="1259840" algn="l"/>
                    <a:tab pos="7199630" algn="l"/>
                    <a:tab pos="10079990" algn="l"/>
                  </a:tabLst>
                </a:pP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59840" algn="just">
                  <a:lnSpc>
                    <a:spcPct val="115000"/>
                  </a:lnSpc>
                  <a:spcAft>
                    <a:spcPts val="1600"/>
                  </a:spcAft>
                  <a:tabLst>
                    <a:tab pos="1259840" algn="l"/>
                    <a:tab pos="7199630" algn="l"/>
                    <a:tab pos="10079990" algn="l"/>
                  </a:tabLst>
                </a:pP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  <m:sub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𝑺𝑨𝑩𝑪𝑫</m:t>
                        </m:r>
                      </m:sub>
                    </m:sSub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𝑺𝑨</m:t>
                    </m:r>
                    <m:r>
                      <a:rPr lang="vi-VN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𝑨𝑩𝑪𝑫</m:t>
                        </m:r>
                      </m:sub>
                    </m:sSub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vi-VN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B0C80A2-6DD2-4E74-ADAF-5CA92C1C6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10" y="8677661"/>
                <a:ext cx="17720832" cy="4360937"/>
              </a:xfrm>
              <a:prstGeom prst="rect">
                <a:avLst/>
              </a:prstGeom>
              <a:blipFill>
                <a:blip r:embed="rId5"/>
                <a:stretch>
                  <a:fillRect t="-2098" b="-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286C85C8-EA19-46D0-9A22-B59025B2B25D}"/>
              </a:ext>
            </a:extLst>
          </p:cNvPr>
          <p:cNvSpPr/>
          <p:nvPr/>
        </p:nvSpPr>
        <p:spPr>
          <a:xfrm>
            <a:off x="354956" y="5928673"/>
            <a:ext cx="1260000" cy="126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47731DEC-0CED-4E49-93E7-F8AE58301D9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330712" y="6617712"/>
            <a:ext cx="869740" cy="2996406"/>
          </a:xfrm>
          <a:prstGeom prst="round1Rect">
            <a:avLst/>
          </a:prstGeom>
          <a:solidFill>
            <a:schemeClr val="bg1"/>
          </a:solidFill>
          <a:ln w="57150">
            <a:solidFill>
              <a:srgbClr val="66003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D9952A-4EC6-4B5F-9128-25A3BDF46FC6}"/>
              </a:ext>
            </a:extLst>
          </p:cNvPr>
          <p:cNvSpPr txBox="1"/>
          <p:nvPr/>
        </p:nvSpPr>
        <p:spPr>
          <a:xfrm>
            <a:off x="1186562" y="7745672"/>
            <a:ext cx="2872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E523EB-34A1-4639-90D4-5F951FEF55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91024" y="7618796"/>
            <a:ext cx="1058948" cy="1133026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>
            <a:solidFill>
              <a:srgbClr val="6600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AB1D441C-6107-4F97-B776-2C37CF312F25}"/>
              </a:ext>
            </a:extLst>
          </p:cNvPr>
          <p:cNvGrpSpPr/>
          <p:nvPr/>
        </p:nvGrpSpPr>
        <p:grpSpPr>
          <a:xfrm>
            <a:off x="-21971" y="1737582"/>
            <a:ext cx="3406162" cy="1060654"/>
            <a:chOff x="1171059" y="3991939"/>
            <a:chExt cx="4015777" cy="91306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E2BF4EA-94CB-426D-9D84-50B879523969}"/>
                </a:ext>
              </a:extLst>
            </p:cNvPr>
            <p:cNvGrpSpPr/>
            <p:nvPr/>
          </p:nvGrpSpPr>
          <p:grpSpPr>
            <a:xfrm>
              <a:off x="1362046" y="4071156"/>
              <a:ext cx="3824790" cy="745750"/>
              <a:chOff x="2028796" y="4433106"/>
              <a:chExt cx="3824790" cy="745750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41FD2221-59DA-43A4-8969-7D8A5C001DA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68316" y="2893586"/>
                <a:ext cx="745750" cy="382479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0E4905D-A1DC-4DDF-AC54-CA9A71931BED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3107675" cy="609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43.4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1444669-D124-4A2B-B61C-3F419230D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99C015-AC04-4740-8020-E36914A2F80B}"/>
                  </a:ext>
                </a:extLst>
              </p14:cNvPr>
              <p14:cNvContentPartPr/>
              <p14:nvPr/>
            </p14:nvContentPartPr>
            <p14:xfrm>
              <a:off x="15627132" y="11440213"/>
              <a:ext cx="720" cy="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99C015-AC04-4740-8020-E36914A2F8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08412" y="11421493"/>
                <a:ext cx="38160" cy="3816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3785" y="7745672"/>
            <a:ext cx="5617304" cy="539445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417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2740EC0-FC39-42DB-B0FD-58524A660CE3}"/>
              </a:ext>
            </a:extLst>
          </p:cNvPr>
          <p:cNvGrpSpPr/>
          <p:nvPr/>
        </p:nvGrpSpPr>
        <p:grpSpPr>
          <a:xfrm>
            <a:off x="487009" y="5349722"/>
            <a:ext cx="23556178" cy="1628835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10E688C-BAC7-4C67-B623-BE51FF776107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BF3ACA9-B1F8-4D32-99ED-86EDECB26AD3}"/>
                </a:ext>
              </a:extLst>
            </p:cNvPr>
            <p:cNvSpPr/>
            <p:nvPr/>
          </p:nvSpPr>
          <p:spPr>
            <a:xfrm>
              <a:off x="3247742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B45E5D8-2742-4F4F-8EDA-E12A0A607CB0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8CA1C65-1917-4C88-B7B2-4694BCC08822}"/>
                </a:ext>
              </a:extLst>
            </p:cNvPr>
            <p:cNvSpPr/>
            <p:nvPr/>
          </p:nvSpPr>
          <p:spPr>
            <a:xfrm>
              <a:off x="241306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8653CA5-1A9E-4FF2-8685-71CB3F730156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1A9FFCA-7140-4086-9E7F-5FE24AE69A81}"/>
                </a:ext>
              </a:extLst>
            </p:cNvPr>
            <p:cNvSpPr/>
            <p:nvPr/>
          </p:nvSpPr>
          <p:spPr>
            <a:xfrm>
              <a:off x="6254178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882AC14-3C13-4A0F-8000-BFA2116688B5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50BB49B-9CA9-4B44-9E02-FD7DDC929096}"/>
                </a:ext>
              </a:extLst>
            </p:cNvPr>
            <p:cNvSpPr/>
            <p:nvPr/>
          </p:nvSpPr>
          <p:spPr>
            <a:xfrm>
              <a:off x="9260615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EBE8DBDC-2A00-435E-A211-94F825B83EBE}"/>
              </a:ext>
            </a:extLst>
          </p:cNvPr>
          <p:cNvSpPr/>
          <p:nvPr/>
        </p:nvSpPr>
        <p:spPr>
          <a:xfrm>
            <a:off x="380873" y="7548528"/>
            <a:ext cx="23622254" cy="5316385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562126" y="2131664"/>
            <a:ext cx="23741054" cy="2997036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47731DEC-0CED-4E49-93E7-F8AE58301D9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1945462" y="6396220"/>
            <a:ext cx="869740" cy="2996406"/>
          </a:xfrm>
          <a:prstGeom prst="round1Rect">
            <a:avLst/>
          </a:prstGeom>
          <a:solidFill>
            <a:schemeClr val="bg1"/>
          </a:solidFill>
          <a:ln w="57150">
            <a:solidFill>
              <a:srgbClr val="66003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D9952A-4EC6-4B5F-9128-25A3BDF46FC6}"/>
              </a:ext>
            </a:extLst>
          </p:cNvPr>
          <p:cNvSpPr txBox="1"/>
          <p:nvPr/>
        </p:nvSpPr>
        <p:spPr>
          <a:xfrm>
            <a:off x="882130" y="7367746"/>
            <a:ext cx="2872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E523EB-34A1-4639-90D4-5F951FEF5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-29846" y="7343748"/>
            <a:ext cx="1058948" cy="1133026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>
            <a:solidFill>
              <a:srgbClr val="6600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AB1D441C-6107-4F97-B776-2C37CF312F25}"/>
              </a:ext>
            </a:extLst>
          </p:cNvPr>
          <p:cNvGrpSpPr/>
          <p:nvPr/>
        </p:nvGrpSpPr>
        <p:grpSpPr>
          <a:xfrm>
            <a:off x="127243" y="1829395"/>
            <a:ext cx="3701132" cy="1060654"/>
            <a:chOff x="1171059" y="3991939"/>
            <a:chExt cx="3701132" cy="91306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E2BF4EA-94CB-426D-9D84-50B879523969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41FD2221-59DA-43A4-8969-7D8A5C001DA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0E4905D-A1DC-4DDF-AC54-CA9A71931BED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43.5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1444669-D124-4A2B-B61C-3F419230D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197BBCE-706E-4D18-9AEF-C407D704A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09131"/>
              </p:ext>
            </p:extLst>
          </p:nvPr>
        </p:nvGraphicFramePr>
        <p:xfrm>
          <a:off x="127244" y="1807199"/>
          <a:ext cx="2476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80" imgH="114102" progId="Equation.DSMT4">
                  <p:embed/>
                </p:oleObj>
              </mc:Choice>
              <mc:Fallback>
                <p:oleObj name="Equation" r:id="rId6" imgW="126780" imgH="114102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197BBCE-706E-4D18-9AEF-C407D704A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44" y="1807199"/>
                        <a:ext cx="2476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941A238-9EBE-4D82-82AB-BD28F365E23A}"/>
              </a:ext>
            </a:extLst>
          </p:cNvPr>
          <p:cNvSpPr txBox="1"/>
          <p:nvPr/>
        </p:nvSpPr>
        <p:spPr>
          <a:xfrm>
            <a:off x="665421" y="6167996"/>
            <a:ext cx="252069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A26CAB-2783-487D-9658-91104FB78929}"/>
                  </a:ext>
                </a:extLst>
              </p:cNvPr>
              <p:cNvSpPr txBox="1"/>
              <p:nvPr/>
            </p:nvSpPr>
            <p:spPr>
              <a:xfrm>
                <a:off x="3196107" y="10538954"/>
                <a:ext cx="14204764" cy="1269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S.ABC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</a:rPr>
                          <m:t>𝑺</m:t>
                        </m:r>
                        <m:r>
                          <a:rPr lang="en-US" sz="4800" b="1" i="1">
                            <a:latin typeface="Cambria Math"/>
                          </a:rPr>
                          <m:t>.</m:t>
                        </m:r>
                        <m:r>
                          <a:rPr lang="en-US" sz="4800" b="1" i="1">
                            <a:latin typeface="Cambria Math"/>
                          </a:rPr>
                          <m:t>𝑨𝑩𝑪</m:t>
                        </m:r>
                      </m:sub>
                    </m:sSub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𝑺𝑴</m:t>
                    </m:r>
                    <m:r>
                      <a:rPr lang="en-US" sz="4800" b="1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</a:rPr>
                          <m:t>𝜟</m:t>
                        </m:r>
                        <m:r>
                          <a:rPr lang="en-US" sz="4800" b="1" i="1">
                            <a:latin typeface="Cambria Math"/>
                          </a:rPr>
                          <m:t>𝑨𝑩𝑪</m:t>
                        </m:r>
                      </m:sub>
                    </m:sSub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A26CAB-2783-487D-9658-91104FB78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107" y="10538954"/>
                <a:ext cx="14204764" cy="1269578"/>
              </a:xfrm>
              <a:prstGeom prst="rect">
                <a:avLst/>
              </a:prstGeom>
              <a:blipFill>
                <a:blip r:embed="rId8"/>
                <a:stretch>
                  <a:fillRect l="-1931" b="-10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607400-B61A-45EC-9C88-B200C755BD08}"/>
                  </a:ext>
                </a:extLst>
              </p:cNvPr>
              <p:cNvSpPr txBox="1"/>
              <p:nvPr/>
            </p:nvSpPr>
            <p:spPr>
              <a:xfrm>
                <a:off x="5302818" y="7751665"/>
                <a:ext cx="11806716" cy="1267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r>
                  <a:rPr lang="en-US" sz="4800" dirty="0" err="1"/>
                  <a:t>Diện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tích</a:t>
                </a:r>
                <a:r>
                  <a:rPr lang="en-US" sz="4800" dirty="0"/>
                  <a:t> ABC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</a:rPr>
                          <m:t>𝜟</m:t>
                        </m:r>
                        <m:r>
                          <a:rPr lang="en-US" sz="4800" b="1" i="1">
                            <a:latin typeface="Cambria Math"/>
                          </a:rPr>
                          <m:t>𝑨𝑩𝑪</m:t>
                        </m:r>
                      </m:sub>
                    </m:sSub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𝑨𝑩</m:t>
                    </m:r>
                    <m:r>
                      <a:rPr lang="en-US" sz="4800" b="1" i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𝑩𝑪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607400-B61A-45EC-9C88-B200C755B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18" y="7751665"/>
                <a:ext cx="11806716" cy="1267463"/>
              </a:xfrm>
              <a:prstGeom prst="rect">
                <a:avLst/>
              </a:prstGeom>
              <a:blipFill>
                <a:blip r:embed="rId9"/>
                <a:stretch>
                  <a:fillRect l="-2375" b="-1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7D409A-630F-4325-BCB5-4ADF4663DA18}"/>
                  </a:ext>
                </a:extLst>
              </p:cNvPr>
              <p:cNvSpPr txBox="1"/>
              <p:nvPr/>
            </p:nvSpPr>
            <p:spPr>
              <a:xfrm>
                <a:off x="3923502" y="9164709"/>
                <a:ext cx="13759110" cy="917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/>
                        </a:rPr>
                        <m:t>∗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/>
                            </a:rPr>
                            <m:t>𝑺𝑩𝑴</m:t>
                          </m:r>
                        </m:e>
                      </m:acc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</a:rPr>
                        <m:t>⇒</m:t>
                      </m:r>
                      <m:r>
                        <a:rPr lang="en-US" sz="4800" b="1" i="1">
                          <a:latin typeface="Cambria Math"/>
                        </a:rPr>
                        <m:t>𝑺𝑴</m:t>
                      </m:r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𝑴𝑩</m:t>
                      </m:r>
                      <m:r>
                        <a:rPr lang="en-US" sz="4800" b="1" i="1">
                          <a:latin typeface="Cambria Math"/>
                        </a:rPr>
                        <m:t>.</m:t>
                      </m:r>
                      <m:func>
                        <m:func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b="1" i="1">
                              <a:latin typeface="Cambria Math"/>
                            </a:rPr>
                            <m:t>𝒕𝒂𝒏</m:t>
                          </m:r>
                        </m:fName>
                        <m:e>
                          <m:r>
                            <a:rPr lang="en-US" sz="4800" b="1" i="1">
                              <a:latin typeface="Cambria Math"/>
                            </a:rPr>
                            <m:t>𝟔</m:t>
                          </m:r>
                        </m:e>
                      </m:func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8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7D409A-630F-4325-BCB5-4ADF4663D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502" y="9164709"/>
                <a:ext cx="13759110" cy="9178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49F73E-2D3B-437D-9E52-D383757E7A5E}"/>
                  </a:ext>
                </a:extLst>
              </p:cNvPr>
              <p:cNvSpPr txBox="1"/>
              <p:nvPr/>
            </p:nvSpPr>
            <p:spPr>
              <a:xfrm>
                <a:off x="630173" y="2269496"/>
                <a:ext cx="23604960" cy="4477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  <m:r>
                      <a:rPr lang="en-US" sz="4800" b="1" i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𝑨𝑪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𝟐</m:t>
                    </m:r>
                    <m:r>
                      <a:rPr lang="en-US" sz="4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𝑨𝑩𝑪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𝟔𝟎</m:t>
                    </m:r>
                    <m:r>
                      <a:rPr lang="en-US" sz="4800" b="1" i="1">
                        <a:latin typeface="Cambria Math"/>
                      </a:rPr>
                      <m:t>°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  <m:r>
                      <a:rPr lang="en-US" sz="4800" b="1" i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59840" algn="just">
                  <a:lnSpc>
                    <a:spcPct val="115000"/>
                  </a:lnSpc>
                  <a:tabLst>
                    <a:tab pos="4320540" algn="l"/>
                    <a:tab pos="7199630" algn="l"/>
                    <a:tab pos="10079990" algn="l"/>
                  </a:tabLst>
                </a:pPr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59840" algn="just">
                  <a:lnSpc>
                    <a:spcPct val="115000"/>
                  </a:lnSpc>
                  <a:tabLst>
                    <a:tab pos="4320540" algn="l"/>
                    <a:tab pos="7199630" algn="l"/>
                    <a:tab pos="10079990" algn="l"/>
                  </a:tabLst>
                </a:pP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          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    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49F73E-2D3B-437D-9E52-D383757E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73" y="2269496"/>
                <a:ext cx="23604960" cy="4477764"/>
              </a:xfrm>
              <a:prstGeom prst="rect">
                <a:avLst/>
              </a:prstGeom>
              <a:blipFill>
                <a:blip r:embed="rId11"/>
                <a:stretch>
                  <a:fillRect l="-1162" t="-3265" b="-2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286C85C8-EA19-46D0-9A22-B59025B2B25D}"/>
              </a:ext>
            </a:extLst>
          </p:cNvPr>
          <p:cNvSpPr/>
          <p:nvPr/>
        </p:nvSpPr>
        <p:spPr>
          <a:xfrm>
            <a:off x="6450971" y="5512579"/>
            <a:ext cx="1260000" cy="126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7F5520D-A74E-4FB2-84D3-401C6B3A8AE7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058" y="8116559"/>
            <a:ext cx="4410075" cy="45368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41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3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EC44DC2-A87B-4649-8B1E-81EF526AB818}"/>
              </a:ext>
            </a:extLst>
          </p:cNvPr>
          <p:cNvGrpSpPr/>
          <p:nvPr/>
        </p:nvGrpSpPr>
        <p:grpSpPr>
          <a:xfrm>
            <a:off x="413911" y="4952948"/>
            <a:ext cx="23556178" cy="1650929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0C67C1C-C6F7-4AE8-96DF-72F3E0A33620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99770D8-5807-4BA7-9A1D-0E945B88B34D}"/>
                </a:ext>
              </a:extLst>
            </p:cNvPr>
            <p:cNvSpPr/>
            <p:nvPr/>
          </p:nvSpPr>
          <p:spPr>
            <a:xfrm>
              <a:off x="3247742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64D2D1C-DFF8-4BF5-BCEE-2ECC876A6CBA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DB36CB-4836-4A5D-A32C-164FE66A8ADC}"/>
                </a:ext>
              </a:extLst>
            </p:cNvPr>
            <p:cNvSpPr/>
            <p:nvPr/>
          </p:nvSpPr>
          <p:spPr>
            <a:xfrm>
              <a:off x="241306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4BB2F82-A679-4F3B-9A80-02CB34CB8FDF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E032AA4-C799-4995-B62B-CC954599DAD3}"/>
                </a:ext>
              </a:extLst>
            </p:cNvPr>
            <p:cNvSpPr/>
            <p:nvPr/>
          </p:nvSpPr>
          <p:spPr>
            <a:xfrm>
              <a:off x="6254178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FE8918-7B0E-4013-97F4-B6287A83E11A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D273D0-A7DE-4F84-8D29-34F0D1C1C78C}"/>
                </a:ext>
              </a:extLst>
            </p:cNvPr>
            <p:cNvSpPr/>
            <p:nvPr/>
          </p:nvSpPr>
          <p:spPr>
            <a:xfrm>
              <a:off x="9260615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EBE8DBDC-2A00-435E-A211-94F825B83EBE}"/>
              </a:ext>
            </a:extLst>
          </p:cNvPr>
          <p:cNvSpPr/>
          <p:nvPr/>
        </p:nvSpPr>
        <p:spPr>
          <a:xfrm>
            <a:off x="435348" y="7059937"/>
            <a:ext cx="23622254" cy="6300770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2" name="Rounded Rectangle 41"/>
          <p:cNvSpPr/>
          <p:nvPr/>
        </p:nvSpPr>
        <p:spPr>
          <a:xfrm>
            <a:off x="435348" y="1896108"/>
            <a:ext cx="23741054" cy="2759105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47731DEC-0CED-4E49-93E7-F8AE58301D9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1994038" y="5913528"/>
            <a:ext cx="881538" cy="2996406"/>
          </a:xfrm>
          <a:prstGeom prst="round1Rect">
            <a:avLst/>
          </a:prstGeom>
          <a:solidFill>
            <a:schemeClr val="bg1"/>
          </a:solidFill>
          <a:ln w="57150">
            <a:solidFill>
              <a:srgbClr val="66003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D9952A-4EC6-4B5F-9128-25A3BDF46FC6}"/>
              </a:ext>
            </a:extLst>
          </p:cNvPr>
          <p:cNvSpPr txBox="1"/>
          <p:nvPr/>
        </p:nvSpPr>
        <p:spPr>
          <a:xfrm>
            <a:off x="936605" y="6879155"/>
            <a:ext cx="2872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E523EB-34A1-4639-90D4-5F951FEF5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24629" y="6855156"/>
            <a:ext cx="1058948" cy="1148395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>
            <a:solidFill>
              <a:srgbClr val="6600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AB1D441C-6107-4F97-B776-2C37CF312F25}"/>
              </a:ext>
            </a:extLst>
          </p:cNvPr>
          <p:cNvGrpSpPr/>
          <p:nvPr/>
        </p:nvGrpSpPr>
        <p:grpSpPr>
          <a:xfrm>
            <a:off x="465" y="1593840"/>
            <a:ext cx="4191000" cy="1060654"/>
            <a:chOff x="1171059" y="3991939"/>
            <a:chExt cx="3701132" cy="91306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E2BF4EA-94CB-426D-9D84-50B879523969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41FD2221-59DA-43A4-8969-7D8A5C001DA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0E4905D-A1DC-4DDF-AC54-CA9A71931BED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43.6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1444669-D124-4A2B-B61C-3F419230D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197BBCE-706E-4D18-9AEF-C407D704A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902282"/>
              </p:ext>
            </p:extLst>
          </p:nvPr>
        </p:nvGraphicFramePr>
        <p:xfrm>
          <a:off x="466" y="1571644"/>
          <a:ext cx="2476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80" imgH="114102" progId="Equation.DSMT4">
                  <p:embed/>
                </p:oleObj>
              </mc:Choice>
              <mc:Fallback>
                <p:oleObj name="Equation" r:id="rId6" imgW="126780" imgH="114102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197BBCE-706E-4D18-9AEF-C407D704A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" y="1571644"/>
                        <a:ext cx="2476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3941A238-9EBE-4D82-82AB-BD28F365E23A}"/>
              </a:ext>
            </a:extLst>
          </p:cNvPr>
          <p:cNvSpPr txBox="1"/>
          <p:nvPr/>
        </p:nvSpPr>
        <p:spPr>
          <a:xfrm>
            <a:off x="732553" y="8610259"/>
            <a:ext cx="166814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A26CAB-2783-487D-9658-91104FB78929}"/>
                  </a:ext>
                </a:extLst>
              </p:cNvPr>
              <p:cNvSpPr txBox="1"/>
              <p:nvPr/>
            </p:nvSpPr>
            <p:spPr>
              <a:xfrm>
                <a:off x="1130833" y="11738145"/>
                <a:ext cx="14204764" cy="1277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𝑽</m:t>
                    </m:r>
                    <m:r>
                      <a:rPr lang="fr-FR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fr-FR" sz="48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8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4800" b="1" i="1">
                            <a:latin typeface="Cambria Math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A26CAB-2783-487D-9658-91104FB78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33" y="11738145"/>
                <a:ext cx="14204764" cy="1277081"/>
              </a:xfrm>
              <a:prstGeom prst="rect">
                <a:avLst/>
              </a:prstGeom>
              <a:blipFill>
                <a:blip r:embed="rId8"/>
                <a:stretch>
                  <a:fillRect l="-197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607400-B61A-45EC-9C88-B200C755BD08}"/>
                  </a:ext>
                </a:extLst>
              </p:cNvPr>
              <p:cNvSpPr txBox="1"/>
              <p:nvPr/>
            </p:nvSpPr>
            <p:spPr>
              <a:xfrm>
                <a:off x="1130833" y="7824865"/>
                <a:ext cx="15555388" cy="2314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r>
                  <a:rPr lang="fr-FR" sz="4800" dirty="0"/>
                  <a:t> </a:t>
                </a:r>
                <a:r>
                  <a:rPr lang="fr-FR" sz="4800" dirty="0" err="1"/>
                  <a:t>Thể</a:t>
                </a:r>
                <a:r>
                  <a:rPr lang="fr-FR" sz="4800" dirty="0"/>
                  <a:t> </a:t>
                </a:r>
                <a:r>
                  <a:rPr lang="fr-FR" sz="4800" dirty="0" err="1"/>
                  <a:t>tích</a:t>
                </a:r>
                <a:r>
                  <a:rPr lang="fr-FR" sz="4800" dirty="0"/>
                  <a:t> </a:t>
                </a:r>
                <a:r>
                  <a:rPr lang="fr-FR" sz="4800" dirty="0" err="1"/>
                  <a:t>khối</a:t>
                </a:r>
                <a:r>
                  <a:rPr lang="fr-FR" sz="4800" dirty="0"/>
                  <a:t> </a:t>
                </a:r>
                <a:r>
                  <a:rPr lang="fr-FR" sz="4800" dirty="0" err="1"/>
                  <a:t>chóp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</m:t>
                    </m:r>
                    <m:r>
                      <a:rPr lang="fr-FR" sz="4800" i="1">
                        <a:latin typeface="Cambria Math"/>
                      </a:rPr>
                      <m:t>.</m:t>
                    </m:r>
                    <m:r>
                      <a:rPr lang="en-US" sz="4800" i="1">
                        <a:latin typeface="Cambria Math"/>
                      </a:rPr>
                      <m:t>𝐴𝐵𝐶</m:t>
                    </m:r>
                  </m:oMath>
                </a14:m>
                <a:r>
                  <a:rPr lang="fr-FR" sz="4800" dirty="0"/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  <m:r>
                          <a:rPr lang="fr-FR" sz="4800" i="1">
                            <a:latin typeface="Cambria Math"/>
                          </a:rPr>
                          <m:t>.</m:t>
                        </m:r>
                        <m:r>
                          <a:rPr lang="en-US" sz="4800" i="1">
                            <a:latin typeface="Cambria Math"/>
                          </a:rPr>
                          <m:t>𝐴𝐵𝐶</m:t>
                        </m:r>
                      </m:sub>
                    </m:sSub>
                    <m:r>
                      <a:rPr lang="fr-FR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4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fr-FR" sz="48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𝐴𝐵𝐶</m:t>
                        </m:r>
                      </m:sub>
                    </m:sSub>
                    <m:r>
                      <a:rPr lang="fr-FR" sz="4800" i="1">
                        <a:latin typeface="Cambria Math"/>
                      </a:rPr>
                      <m:t>.</m:t>
                    </m:r>
                    <m:r>
                      <a:rPr lang="en-US" sz="4800" i="1">
                        <a:latin typeface="Cambria Math"/>
                      </a:rPr>
                      <m:t>𝑆𝐼</m:t>
                    </m:r>
                  </m:oMath>
                </a14:m>
                <a:endParaRPr lang="en-US" sz="4800" dirty="0"/>
              </a:p>
              <a:p>
                <a:r>
                  <a:rPr lang="fr-FR" sz="4800" dirty="0" err="1"/>
                  <a:t>Mà</a:t>
                </a:r>
                <a:r>
                  <a:rPr lang="fr-FR" sz="4800" dirty="0"/>
                  <a:t> ta </a:t>
                </a:r>
                <a:r>
                  <a:rPr lang="fr-FR" sz="4800" dirty="0" err="1"/>
                  <a:t>có</a:t>
                </a:r>
                <a:r>
                  <a:rPr lang="fr-FR" sz="4800" dirty="0"/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𝐴𝐵𝐶</m:t>
                        </m:r>
                      </m:sub>
                    </m:sSub>
                    <m:r>
                      <a:rPr lang="fr-FR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fr-FR" sz="4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48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sz="4800" dirty="0"/>
                  <a:t> </a:t>
                </a:r>
                <a:r>
                  <a:rPr lang="fr-FR" sz="4800" dirty="0" err="1"/>
                  <a:t>và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𝐵𝐼</m:t>
                    </m:r>
                    <m:r>
                      <a:rPr lang="fr-FR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fr-FR" sz="4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800" dirty="0"/>
                  <a:t> .</a:t>
                </a:r>
                <a:endParaRPr lang="en-US" sz="4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607400-B61A-45EC-9C88-B200C755B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33" y="7824865"/>
                <a:ext cx="15555388" cy="2314223"/>
              </a:xfrm>
              <a:prstGeom prst="rect">
                <a:avLst/>
              </a:prstGeom>
              <a:blipFill>
                <a:blip r:embed="rId9"/>
                <a:stretch>
                  <a:fillRect l="-1803" t="-792" b="-5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7D409A-630F-4325-BCB5-4ADF4663DA18}"/>
                  </a:ext>
                </a:extLst>
              </p:cNvPr>
              <p:cNvSpPr txBox="1"/>
              <p:nvPr/>
            </p:nvSpPr>
            <p:spPr>
              <a:xfrm>
                <a:off x="1130833" y="10202280"/>
                <a:ext cx="15696068" cy="1141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r>
                  <a:rPr lang="fr-FR" sz="4800" dirty="0" err="1"/>
                  <a:t>Xét</a:t>
                </a:r>
                <a:r>
                  <a:rPr lang="fr-FR" sz="4800" dirty="0"/>
                  <a:t> </a:t>
                </a:r>
                <a:r>
                  <a:rPr lang="fr-FR" sz="4800" dirty="0" err="1"/>
                  <a:t>tam</a:t>
                </a:r>
                <a:r>
                  <a:rPr lang="fr-FR" sz="4800" dirty="0"/>
                  <a:t> </a:t>
                </a:r>
                <a:r>
                  <a:rPr lang="fr-FR" sz="4800" dirty="0" err="1"/>
                  <a:t>giác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𝑆𝐼𝐵</m:t>
                    </m:r>
                  </m:oMath>
                </a14:m>
                <a:r>
                  <a:rPr lang="fr-FR" sz="4800" dirty="0"/>
                  <a:t> </a:t>
                </a:r>
                <a:r>
                  <a:rPr lang="fr-FR" sz="4800" dirty="0" err="1"/>
                  <a:t>có</a:t>
                </a:r>
                <a:r>
                  <a:rPr lang="fr-FR" sz="4800" dirty="0"/>
                  <a:t> 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</a:rPr>
                          <m:t>𝑡𝑎𝑛</m:t>
                        </m:r>
                      </m:fName>
                      <m:e>
                        <m:r>
                          <a:rPr lang="fr-FR" sz="4800" i="1">
                            <a:latin typeface="Cambria Math"/>
                          </a:rPr>
                          <m:t>3</m:t>
                        </m:r>
                      </m:e>
                    </m:func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i="1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fr-FR" sz="4800" i="1">
                            <a:latin typeface="Cambria Math"/>
                          </a:rPr>
                          <m:t>∘</m:t>
                        </m:r>
                      </m:sup>
                    </m:sSup>
                    <m:r>
                      <a:rPr lang="fr-FR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𝑆𝐼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𝐵𝐼</m:t>
                        </m:r>
                      </m:den>
                    </m:f>
                    <m:r>
                      <a:rPr lang="fr-FR" sz="4800" i="1">
                        <a:latin typeface="Cambria Math"/>
                      </a:rPr>
                      <m:t>⇒</m:t>
                    </m:r>
                    <m:r>
                      <a:rPr lang="en-US" sz="4800" i="1">
                        <a:latin typeface="Cambria Math"/>
                      </a:rPr>
                      <m:t>𝑆𝐼</m:t>
                    </m:r>
                    <m:r>
                      <a:rPr lang="fr-FR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fr-FR" sz="4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800" dirty="0"/>
                  <a:t>.	</a:t>
                </a:r>
                <a:endParaRPr lang="en-US" sz="4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7D409A-630F-4325-BCB5-4ADF4663D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33" y="10202280"/>
                <a:ext cx="15696068" cy="1141466"/>
              </a:xfrm>
              <a:prstGeom prst="rect">
                <a:avLst/>
              </a:prstGeom>
              <a:blipFill>
                <a:blip r:embed="rId10"/>
                <a:stretch>
                  <a:fillRect l="-1787" t="-107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49F73E-2D3B-437D-9E52-D383757E7A5E}"/>
                  </a:ext>
                </a:extLst>
              </p:cNvPr>
              <p:cNvSpPr txBox="1"/>
              <p:nvPr/>
            </p:nvSpPr>
            <p:spPr>
              <a:xfrm>
                <a:off x="592879" y="2079360"/>
                <a:ext cx="23604960" cy="4368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Cho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  <m:r>
                      <a:rPr lang="fr-FR" sz="4800" b="1" i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Mặt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𝑺𝑨𝑪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𝑺𝑩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fr-FR" sz="4800" b="1" i="1">
                            <a:latin typeface="Cambria Math"/>
                          </a:rPr>
                          <m:t>∘</m:t>
                        </m:r>
                      </m:sup>
                    </m:sSup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  <m:r>
                      <a:rPr lang="fr-FR" sz="4800" b="1" i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𝑨𝑩𝑪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59840" algn="just">
                  <a:lnSpc>
                    <a:spcPct val="115000"/>
                  </a:lnSpc>
                  <a:tabLst>
                    <a:tab pos="4320540" algn="l"/>
                    <a:tab pos="7199630" algn="l"/>
                    <a:tab pos="10079990" algn="l"/>
                  </a:tabLst>
                </a:pPr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/>
                      </a:rPr>
                      <m:t>𝑽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/>
                      </a:rPr>
                      <m:t>𝑽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           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bg1"/>
                        </a:solidFill>
                        <a:latin typeface="Cambria Math"/>
                      </a:rPr>
                      <m:t>𝑽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/>
                      </a:rPr>
                      <m:t>𝑽</m:t>
                    </m:r>
                    <m:r>
                      <a:rPr lang="fr-FR" sz="4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fr-FR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49F73E-2D3B-437D-9E52-D383757E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79" y="2079360"/>
                <a:ext cx="23604960" cy="4368888"/>
              </a:xfrm>
              <a:prstGeom prst="rect">
                <a:avLst/>
              </a:prstGeom>
              <a:blipFill>
                <a:blip r:embed="rId11"/>
                <a:stretch>
                  <a:fillRect l="-1162" t="-3347" b="-2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286C85C8-EA19-46D0-9A22-B59025B2B25D}"/>
              </a:ext>
            </a:extLst>
          </p:cNvPr>
          <p:cNvSpPr/>
          <p:nvPr/>
        </p:nvSpPr>
        <p:spPr>
          <a:xfrm>
            <a:off x="6427456" y="5128175"/>
            <a:ext cx="1260000" cy="126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6400" dirty="0">
              <a:solidFill>
                <a:prstClr val="white"/>
              </a:solidFill>
            </a:endParaRPr>
          </a:p>
        </p:txBody>
      </p:sp>
      <p:pic>
        <p:nvPicPr>
          <p:cNvPr id="26" name="Ảnh 22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483" y="7332890"/>
            <a:ext cx="5925009" cy="595224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8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3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94721B5-4A03-4176-8CC9-495CEFEB12BD}"/>
              </a:ext>
            </a:extLst>
          </p:cNvPr>
          <p:cNvGrpSpPr/>
          <p:nvPr/>
        </p:nvGrpSpPr>
        <p:grpSpPr>
          <a:xfrm>
            <a:off x="480341" y="4932149"/>
            <a:ext cx="23556178" cy="1628835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3C98D35-4451-4954-A44E-2E7BE8BFBBD0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F93C4A-273C-4766-8E26-CDDE476A1066}"/>
                </a:ext>
              </a:extLst>
            </p:cNvPr>
            <p:cNvSpPr/>
            <p:nvPr/>
          </p:nvSpPr>
          <p:spPr>
            <a:xfrm>
              <a:off x="3247742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3B2884-178F-450F-BBB1-ADB431F9A2BD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6151419-4C7F-4A7D-9382-7EACD58D66F1}"/>
                </a:ext>
              </a:extLst>
            </p:cNvPr>
            <p:cNvSpPr/>
            <p:nvPr/>
          </p:nvSpPr>
          <p:spPr>
            <a:xfrm>
              <a:off x="241306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6F93870-FF5F-4AD8-B556-3B91B6126C7A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6722FCB-EA42-4939-A659-06C700A4E6BF}"/>
                </a:ext>
              </a:extLst>
            </p:cNvPr>
            <p:cNvSpPr/>
            <p:nvPr/>
          </p:nvSpPr>
          <p:spPr>
            <a:xfrm>
              <a:off x="6254178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1E26DB2-4B9A-4C40-8062-A172493685DC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4944EAC-5D8F-4DD8-9534-F039473B1952}"/>
                </a:ext>
              </a:extLst>
            </p:cNvPr>
            <p:cNvSpPr/>
            <p:nvPr/>
          </p:nvSpPr>
          <p:spPr>
            <a:xfrm>
              <a:off x="9260615" y="2303047"/>
              <a:ext cx="630000" cy="477493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17" name="Rounded Rectangle 52">
            <a:extLst>
              <a:ext uri="{FF2B5EF4-FFF2-40B4-BE49-F238E27FC236}">
                <a16:creationId xmlns:a16="http://schemas.microsoft.com/office/drawing/2014/main" id="{EBE8DBDC-2A00-435E-A211-94F825B83EBE}"/>
              </a:ext>
            </a:extLst>
          </p:cNvPr>
          <p:cNvSpPr/>
          <p:nvPr/>
        </p:nvSpPr>
        <p:spPr>
          <a:xfrm>
            <a:off x="590259" y="7347152"/>
            <a:ext cx="23622254" cy="6159565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2" name="Rounded Rectangle 41"/>
          <p:cNvSpPr/>
          <p:nvPr/>
        </p:nvSpPr>
        <p:spPr>
          <a:xfrm>
            <a:off x="471459" y="1933702"/>
            <a:ext cx="23741054" cy="2739102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47731DEC-0CED-4E49-93E7-F8AE58301D9D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2154848" y="6194844"/>
            <a:ext cx="869740" cy="2996406"/>
          </a:xfrm>
          <a:prstGeom prst="round1Rect">
            <a:avLst/>
          </a:prstGeom>
          <a:solidFill>
            <a:schemeClr val="bg1"/>
          </a:solidFill>
          <a:ln w="57150">
            <a:solidFill>
              <a:srgbClr val="66003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D9952A-4EC6-4B5F-9128-25A3BDF46FC6}"/>
              </a:ext>
            </a:extLst>
          </p:cNvPr>
          <p:cNvSpPr txBox="1"/>
          <p:nvPr/>
        </p:nvSpPr>
        <p:spPr>
          <a:xfrm>
            <a:off x="1091516" y="7166370"/>
            <a:ext cx="28728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E523EB-34A1-4639-90D4-5F951FEF55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0" t="14860" r="18922" b="25555"/>
          <a:stretch/>
        </p:blipFill>
        <p:spPr>
          <a:xfrm>
            <a:off x="179540" y="7142372"/>
            <a:ext cx="1058948" cy="1133026"/>
          </a:xfrm>
          <a:prstGeom prst="round2DiagRect">
            <a:avLst>
              <a:gd name="adj1" fmla="val 27632"/>
              <a:gd name="adj2" fmla="val 0"/>
            </a:avLst>
          </a:prstGeom>
          <a:solidFill>
            <a:srgbClr val="327E3B"/>
          </a:solidFill>
          <a:ln w="38100" cap="sq">
            <a:solidFill>
              <a:srgbClr val="6600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AB1D441C-6107-4F97-B776-2C37CF312F25}"/>
              </a:ext>
            </a:extLst>
          </p:cNvPr>
          <p:cNvGrpSpPr/>
          <p:nvPr/>
        </p:nvGrpSpPr>
        <p:grpSpPr>
          <a:xfrm>
            <a:off x="36576" y="1631434"/>
            <a:ext cx="3701132" cy="1060654"/>
            <a:chOff x="1171059" y="3991939"/>
            <a:chExt cx="3701132" cy="91306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E2BF4EA-94CB-426D-9D84-50B879523969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41FD2221-59DA-43A4-8969-7D8A5C001DA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0E4905D-A1DC-4DDF-AC54-CA9A71931BED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43.7</a:t>
                </a:r>
                <a:endParaRPr lang="en-US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1444669-D124-4A2B-B61C-3F419230D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197BBCE-706E-4D18-9AEF-C407D704A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18461"/>
              </p:ext>
            </p:extLst>
          </p:nvPr>
        </p:nvGraphicFramePr>
        <p:xfrm>
          <a:off x="36577" y="1609238"/>
          <a:ext cx="2476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80" imgH="114102" progId="Equation.DSMT4">
                  <p:embed/>
                </p:oleObj>
              </mc:Choice>
              <mc:Fallback>
                <p:oleObj name="Equation" r:id="rId6" imgW="126780" imgH="114102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197BBCE-706E-4D18-9AEF-C407D704A3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7" y="1609238"/>
                        <a:ext cx="2476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A26CAB-2783-487D-9658-91104FB78929}"/>
                  </a:ext>
                </a:extLst>
              </p:cNvPr>
              <p:cNvSpPr txBox="1"/>
              <p:nvPr/>
            </p:nvSpPr>
            <p:spPr>
              <a:xfrm>
                <a:off x="1022531" y="11810759"/>
                <a:ext cx="14204764" cy="1286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</a:rPr>
                          <m:t>𝑺</m:t>
                        </m:r>
                        <m:r>
                          <a:rPr lang="en-US" sz="4800" b="1" i="1">
                            <a:latin typeface="Cambria Math"/>
                          </a:rPr>
                          <m:t>.</m:t>
                        </m:r>
                        <m:r>
                          <a:rPr lang="en-US" sz="4800" b="1" i="1">
                            <a:latin typeface="Cambria Math"/>
                          </a:rPr>
                          <m:t>𝑨𝑩𝑪𝑫</m:t>
                        </m:r>
                      </m:sub>
                    </m:sSub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⋅</m:t>
                    </m:r>
                    <m:r>
                      <a:rPr lang="en-US" sz="4800" b="1" i="1">
                        <a:latin typeface="Cambria Math"/>
                      </a:rPr>
                      <m:t>𝑺𝑯</m:t>
                    </m:r>
                    <m:r>
                      <a:rPr lang="en-US" sz="4800" b="1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</a:rPr>
                          <m:t>𝑨𝑩</m:t>
                        </m:r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𝑪𝑫</m:t>
                        </m:r>
                      </m:sub>
                    </m:sSub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vi-VN" sz="48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A26CAB-2783-487D-9658-91104FB78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31" y="11810759"/>
                <a:ext cx="14204764" cy="1286058"/>
              </a:xfrm>
              <a:prstGeom prst="rect">
                <a:avLst/>
              </a:prstGeom>
              <a:blipFill>
                <a:blip r:embed="rId8"/>
                <a:stretch>
                  <a:fillRect l="-1974" b="-9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607400-B61A-45EC-9C88-B200C755BD08}"/>
                  </a:ext>
                </a:extLst>
              </p:cNvPr>
              <p:cNvSpPr txBox="1"/>
              <p:nvPr/>
            </p:nvSpPr>
            <p:spPr>
              <a:xfrm>
                <a:off x="944677" y="8082394"/>
                <a:ext cx="17078967" cy="855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r>
                  <a:rPr lang="fr-FR" sz="4800" dirty="0"/>
                  <a:t>Ta </a:t>
                </a:r>
                <a:r>
                  <a:rPr lang="fr-FR" sz="4800" dirty="0" err="1"/>
                  <a:t>có</a:t>
                </a:r>
                <a:r>
                  <a:rPr lang="vi-VN" sz="4800" dirty="0"/>
                  <a:t>: Góc giữa SB với mặt phẳng đáy là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/>
                          </a:rPr>
                          <m:t>𝑺𝑩𝑯</m:t>
                        </m:r>
                      </m:e>
                    </m:acc>
                    <m:r>
                      <a:rPr lang="fr-FR" sz="4800" b="1" i="1">
                        <a:latin typeface="Cambria Math"/>
                      </a:rPr>
                      <m:t>=</m:t>
                    </m:r>
                    <m:r>
                      <a:rPr lang="fr-FR" sz="48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fr-FR" sz="4800" b="1" i="1">
                            <a:latin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fr-FR" sz="4800" dirty="0"/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607400-B61A-45EC-9C88-B200C755B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77" y="8082394"/>
                <a:ext cx="17078967" cy="855747"/>
              </a:xfrm>
              <a:prstGeom prst="rect">
                <a:avLst/>
              </a:prstGeom>
              <a:blipFill>
                <a:blip r:embed="rId9"/>
                <a:stretch>
                  <a:fillRect l="-1642" t="-14286" b="-3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7D409A-630F-4325-BCB5-4ADF4663DA18}"/>
                  </a:ext>
                </a:extLst>
              </p:cNvPr>
              <p:cNvSpPr txBox="1"/>
              <p:nvPr/>
            </p:nvSpPr>
            <p:spPr>
              <a:xfrm>
                <a:off x="917246" y="9120072"/>
                <a:ext cx="16391552" cy="2644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r>
                  <a:rPr lang="fr-FR" sz="4800" dirty="0"/>
                  <a:t>Xét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𝜟</m:t>
                    </m:r>
                    <m:r>
                      <a:rPr lang="en-US" sz="4800" b="1" i="1">
                        <a:latin typeface="Cambria Math"/>
                      </a:rPr>
                      <m:t>𝑺𝑯𝑩</m:t>
                    </m:r>
                  </m:oMath>
                </a14:m>
                <a:r>
                  <a:rPr lang="fr-FR" sz="4800" dirty="0"/>
                  <a:t> </a:t>
                </a:r>
                <a:r>
                  <a:rPr lang="fr-FR" sz="4800" dirty="0" err="1"/>
                  <a:t>vuông</a:t>
                </a:r>
                <a:r>
                  <a:rPr lang="fr-FR" sz="4800" dirty="0"/>
                  <a:t> </a:t>
                </a:r>
                <a:r>
                  <a:rPr lang="fr-FR" sz="4800" dirty="0" err="1"/>
                  <a:t>tại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𝑯</m:t>
                    </m:r>
                  </m:oMath>
                </a14:m>
                <a:r>
                  <a:rPr lang="fr-FR" sz="4800" dirty="0"/>
                  <a:t> </a:t>
                </a:r>
                <a:r>
                  <a:rPr lang="fr-FR" sz="4800" dirty="0" err="1"/>
                  <a:t>có</a:t>
                </a:r>
                <a:r>
                  <a:rPr lang="fr-FR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/>
                      <m:t>tan</m:t>
                    </m:r>
                    <m:r>
                      <m:rPr>
                        <m:nor/>
                      </m:rPr>
                      <a:rPr lang="fr-FR" sz="4800"/>
                      <m:t> </m:t>
                    </m:r>
                    <m:r>
                      <a:rPr lang="en-US" sz="4800" b="1" i="1">
                        <a:latin typeface="Cambria Math"/>
                      </a:rPr>
                      <m:t>𝑺𝑩𝑯</m:t>
                    </m:r>
                    <m:r>
                      <a:rPr lang="fr-FR" sz="4800" b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/>
                          </a:rPr>
                          <m:t>𝒕𝒂𝒏</m:t>
                        </m:r>
                      </m:fName>
                      <m:e>
                        <m:r>
                          <a:rPr lang="fr-FR" sz="4800" b="1" i="1">
                            <a:latin typeface="Cambria Math"/>
                          </a:rPr>
                          <m:t>𝟔</m:t>
                        </m:r>
                      </m:e>
                    </m:func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fr-FR" sz="4800" b="1" i="1">
                            <a:latin typeface="Cambria Math"/>
                          </a:rPr>
                          <m:t>°</m:t>
                        </m:r>
                      </m:sup>
                    </m:sSup>
                    <m:r>
                      <a:rPr lang="fr-FR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𝑺𝑯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𝑯𝑩</m:t>
                        </m:r>
                      </m:den>
                    </m:f>
                  </m:oMath>
                </a14:m>
                <a:endParaRPr lang="vi-VN" sz="4800" i="1" dirty="0"/>
              </a:p>
              <a:p>
                <a14:m>
                  <m:oMath xmlns:m="http://schemas.openxmlformats.org/officeDocument/2006/math">
                    <m:r>
                      <a:rPr lang="fr-FR" sz="4800" b="1" i="1">
                        <a:latin typeface="Cambria Math"/>
                      </a:rPr>
                      <m:t>⇒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𝐒𝐇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4800" b="1" i="1">
                        <a:latin typeface="Cambria Math"/>
                      </a:rPr>
                      <m:t>𝑯𝑩</m:t>
                    </m:r>
                    <m:r>
                      <a:rPr lang="fr-FR" sz="4800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800" b="1" i="1">
                            <a:latin typeface="Cambria Math"/>
                          </a:rPr>
                          <m:t>𝟑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fr-FR" sz="48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fr-FR" sz="48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fr-FR" sz="48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4800" b="1" i="1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rad>
                    <m:r>
                      <a:rPr lang="fr-FR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800" b="1" i="1">
                                <a:latin typeface="Cambria Math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fr-FR" sz="48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4800" dirty="0"/>
                  <a:t>.	</a:t>
                </a:r>
                <a:endParaRPr lang="en-US" sz="4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7D409A-630F-4325-BCB5-4ADF4663D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46" y="9120072"/>
                <a:ext cx="16391552" cy="2644570"/>
              </a:xfrm>
              <a:prstGeom prst="rect">
                <a:avLst/>
              </a:prstGeom>
              <a:blipFill>
                <a:blip r:embed="rId10"/>
                <a:stretch>
                  <a:fillRect l="-1673" b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49F73E-2D3B-437D-9E52-D383757E7A5E}"/>
                  </a:ext>
                </a:extLst>
              </p:cNvPr>
              <p:cNvSpPr txBox="1"/>
              <p:nvPr/>
            </p:nvSpPr>
            <p:spPr>
              <a:xfrm>
                <a:off x="452642" y="2027417"/>
                <a:ext cx="23604960" cy="43649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  <m:r>
                      <a:rPr lang="fr-FR" sz="4800" b="1" i="1">
                        <a:latin typeface="Cambria Math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/>
                      </a:rPr>
                      <m:t>(</m:t>
                    </m:r>
                    <m:r>
                      <a:rPr lang="en-US" sz="4800" b="1" i="1">
                        <a:latin typeface="Cambria Math"/>
                      </a:rPr>
                      <m:t>𝑨𝑩𝑪𝑫</m:t>
                    </m:r>
                    <m:r>
                      <a:rPr lang="fr-FR" sz="4800" b="1" i="1">
                        <a:latin typeface="Cambria Math"/>
                      </a:rPr>
                      <m:t>)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𝑨𝑫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𝑺𝑩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chóp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𝑺</m:t>
                    </m:r>
                    <m:r>
                      <a:rPr lang="en-US" sz="4800" b="1" i="1">
                        <a:latin typeface="Cambria Math"/>
                      </a:rPr>
                      <m:t>.</m:t>
                    </m:r>
                    <m:r>
                      <a:rPr lang="en-US" sz="4800" b="1" i="1">
                        <a:latin typeface="Cambria Math"/>
                      </a:rPr>
                      <m:t>𝑨𝑩𝑪𝑫</m:t>
                    </m:r>
                  </m:oMath>
                </a14:m>
                <a:r>
                  <a:rPr lang="en-US" sz="4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</a:p>
              <a:p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59840" algn="just">
                  <a:lnSpc>
                    <a:spcPct val="115000"/>
                  </a:lnSpc>
                  <a:tabLst>
                    <a:tab pos="4320540" algn="l"/>
                    <a:tab pos="7199630" algn="l"/>
                    <a:tab pos="10079990" algn="l"/>
                  </a:tabLs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	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𝟏𝟓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49F73E-2D3B-437D-9E52-D383757E7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42" y="2027417"/>
                <a:ext cx="23604960" cy="4364977"/>
              </a:xfrm>
              <a:prstGeom prst="rect">
                <a:avLst/>
              </a:prstGeom>
              <a:blipFill>
                <a:blip r:embed="rId11"/>
                <a:stretch>
                  <a:fillRect l="-1162" t="-3352" b="-2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286C85C8-EA19-46D0-9A22-B59025B2B25D}"/>
              </a:ext>
            </a:extLst>
          </p:cNvPr>
          <p:cNvSpPr/>
          <p:nvPr/>
        </p:nvSpPr>
        <p:spPr>
          <a:xfrm>
            <a:off x="461515" y="5100423"/>
            <a:ext cx="1260000" cy="126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6400" dirty="0">
              <a:solidFill>
                <a:prstClr val="white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3666D0-8BAA-4366-894E-6510CDA1F89C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798" y="7347152"/>
            <a:ext cx="6698469" cy="574966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61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" grpId="0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1464</Words>
  <Application>Microsoft Office PowerPoint</Application>
  <PresentationFormat>Custom</PresentationFormat>
  <Paragraphs>176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AvantGarde-Demi</vt:lpstr>
      <vt:lpstr>Calibri</vt:lpstr>
      <vt:lpstr>Calibri Light</vt:lpstr>
      <vt:lpstr>Cambria Math</vt:lpstr>
      <vt:lpstr>Tahoma</vt:lpstr>
      <vt:lpstr>Times New Roman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203</cp:revision>
  <dcterms:created xsi:type="dcterms:W3CDTF">2013-08-31T11:42:51Z</dcterms:created>
  <dcterms:modified xsi:type="dcterms:W3CDTF">2021-04-22T22:49:57Z</dcterms:modified>
</cp:coreProperties>
</file>